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6.xml" ContentType="application/vnd.openxmlformats-officedocument.themeOverride+xml"/>
  <Override PartName="/ppt/theme/themeOverride7.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56" r:id="rId3"/>
    <p:sldId id="264" r:id="rId4"/>
    <p:sldId id="257" r:id="rId5"/>
    <p:sldId id="258" r:id="rId6"/>
    <p:sldId id="259" r:id="rId7"/>
    <p:sldId id="265" r:id="rId8"/>
    <p:sldId id="267" r:id="rId9"/>
    <p:sldId id="262"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9841"/>
    <a:srgbClr val="23456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205" autoAdjust="0"/>
  </p:normalViewPr>
  <p:slideViewPr>
    <p:cSldViewPr snapToGrid="0">
      <p:cViewPr varScale="1">
        <p:scale>
          <a:sx n="72" d="100"/>
          <a:sy n="72" d="100"/>
        </p:scale>
        <p:origin x="102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335651-89CB-4AA3-8E89-A9F54607A5E3}" type="doc">
      <dgm:prSet loTypeId="urn:microsoft.com/office/officeart/2005/8/layout/hList1" loCatId="list" qsTypeId="urn:microsoft.com/office/officeart/2005/8/quickstyle/simple3" qsCatId="simple" csTypeId="urn:microsoft.com/office/officeart/2005/8/colors/accent3_2" csCatId="accent3" phldr="1"/>
      <dgm:spPr/>
      <dgm:t>
        <a:bodyPr/>
        <a:lstStyle/>
        <a:p>
          <a:endParaRPr lang="en-US"/>
        </a:p>
      </dgm:t>
    </dgm:pt>
    <dgm:pt modelId="{122561C7-419A-459F-94D2-1A6B017E2D7B}">
      <dgm:prSet phldrT="[Text]"/>
      <dgm:spPr>
        <a:solidFill>
          <a:srgbClr val="AD9841"/>
        </a:solidFill>
      </dgm:spPr>
      <dgm:t>
        <a:bodyPr/>
        <a:lstStyle/>
        <a:p>
          <a:pPr algn="ctr"/>
          <a:r>
            <a:rPr lang="en-US" b="1" dirty="0">
              <a:solidFill>
                <a:srgbClr val="23456D"/>
              </a:solidFill>
            </a:rPr>
            <a:t>Katelin Conway Project Manager</a:t>
          </a:r>
          <a:endParaRPr lang="en-US" b="1" dirty="0"/>
        </a:p>
      </dgm:t>
    </dgm:pt>
    <dgm:pt modelId="{03507E16-C84B-4C9F-A9E4-59DB04D1A011}" type="parTrans" cxnId="{0734CCE0-81D2-4973-AE54-68279E60C8AA}">
      <dgm:prSet/>
      <dgm:spPr/>
      <dgm:t>
        <a:bodyPr/>
        <a:lstStyle/>
        <a:p>
          <a:endParaRPr lang="en-US"/>
        </a:p>
      </dgm:t>
    </dgm:pt>
    <dgm:pt modelId="{D91B83F5-5015-40FC-B166-D3CCC5F95D7E}" type="sibTrans" cxnId="{0734CCE0-81D2-4973-AE54-68279E60C8AA}">
      <dgm:prSet/>
      <dgm:spPr/>
      <dgm:t>
        <a:bodyPr/>
        <a:lstStyle/>
        <a:p>
          <a:endParaRPr lang="en-US"/>
        </a:p>
      </dgm:t>
    </dgm:pt>
    <dgm:pt modelId="{2B681BA2-D1D1-445A-BC38-516F96CD3536}">
      <dgm:prSet phldrT="[Text]"/>
      <dgm:spPr/>
      <dgm:t>
        <a:bodyPr/>
        <a:lstStyle/>
        <a:p>
          <a:r>
            <a:rPr lang="en-US" dirty="0">
              <a:solidFill>
                <a:srgbClr val="23456D"/>
              </a:solidFill>
            </a:rPr>
            <a:t>Main point of contact</a:t>
          </a:r>
        </a:p>
      </dgm:t>
    </dgm:pt>
    <dgm:pt modelId="{A3734CFC-D9D5-476B-8DDC-3D0ABEE8CFBB}" type="parTrans" cxnId="{57A363F7-3FC1-4F36-8B10-BD5FAA7BB535}">
      <dgm:prSet/>
      <dgm:spPr/>
      <dgm:t>
        <a:bodyPr/>
        <a:lstStyle/>
        <a:p>
          <a:endParaRPr lang="en-US"/>
        </a:p>
      </dgm:t>
    </dgm:pt>
    <dgm:pt modelId="{831A8D43-82B0-428B-8EB4-BBB4D6E712C4}" type="sibTrans" cxnId="{57A363F7-3FC1-4F36-8B10-BD5FAA7BB535}">
      <dgm:prSet/>
      <dgm:spPr/>
      <dgm:t>
        <a:bodyPr/>
        <a:lstStyle/>
        <a:p>
          <a:endParaRPr lang="en-US"/>
        </a:p>
      </dgm:t>
    </dgm:pt>
    <dgm:pt modelId="{A7B40BD8-D4CF-4D40-AC28-695CEF5BEDDB}">
      <dgm:prSet phldrT="[Text]"/>
      <dgm:spPr>
        <a:solidFill>
          <a:srgbClr val="AD9841"/>
        </a:solidFill>
      </dgm:spPr>
      <dgm:t>
        <a:bodyPr/>
        <a:lstStyle/>
        <a:p>
          <a:r>
            <a:rPr lang="en-US" b="1" dirty="0" err="1">
              <a:solidFill>
                <a:srgbClr val="23456D"/>
              </a:solidFill>
            </a:rPr>
            <a:t>Alona</a:t>
          </a:r>
          <a:r>
            <a:rPr lang="en-US" b="1" dirty="0">
              <a:solidFill>
                <a:srgbClr val="23456D"/>
              </a:solidFill>
            </a:rPr>
            <a:t> </a:t>
          </a:r>
          <a:r>
            <a:rPr lang="en-US" b="1" dirty="0" err="1">
              <a:solidFill>
                <a:srgbClr val="23456D"/>
              </a:solidFill>
            </a:rPr>
            <a:t>Jarmin</a:t>
          </a:r>
          <a:r>
            <a:rPr lang="en-US" b="1" dirty="0">
              <a:solidFill>
                <a:srgbClr val="23456D"/>
              </a:solidFill>
            </a:rPr>
            <a:t> Clinical Support</a:t>
          </a:r>
        </a:p>
      </dgm:t>
    </dgm:pt>
    <dgm:pt modelId="{A7A50073-BA8E-484D-B565-1BF0A1B3BB1A}" type="parTrans" cxnId="{0330A560-D530-43B9-83F8-F33A8989D679}">
      <dgm:prSet/>
      <dgm:spPr/>
      <dgm:t>
        <a:bodyPr/>
        <a:lstStyle/>
        <a:p>
          <a:endParaRPr lang="en-US"/>
        </a:p>
      </dgm:t>
    </dgm:pt>
    <dgm:pt modelId="{06C67301-773C-49D0-B5DA-05B7C843BF60}" type="sibTrans" cxnId="{0330A560-D530-43B9-83F8-F33A8989D679}">
      <dgm:prSet/>
      <dgm:spPr/>
      <dgm:t>
        <a:bodyPr/>
        <a:lstStyle/>
        <a:p>
          <a:endParaRPr lang="en-US"/>
        </a:p>
      </dgm:t>
    </dgm:pt>
    <dgm:pt modelId="{3A47F329-0637-4621-BE1A-124545A87EBC}">
      <dgm:prSet/>
      <dgm:spPr/>
      <dgm:t>
        <a:bodyPr/>
        <a:lstStyle/>
        <a:p>
          <a:r>
            <a:rPr lang="en-US" dirty="0"/>
            <a:t>Provide guidance on policies</a:t>
          </a:r>
        </a:p>
      </dgm:t>
    </dgm:pt>
    <dgm:pt modelId="{C3DA6FA8-8B86-4C33-BC34-4B3DEB08D0B5}" type="parTrans" cxnId="{28200FC9-092D-4A56-A66E-6924C257ADCB}">
      <dgm:prSet/>
      <dgm:spPr/>
      <dgm:t>
        <a:bodyPr/>
        <a:lstStyle/>
        <a:p>
          <a:endParaRPr lang="en-US"/>
        </a:p>
      </dgm:t>
    </dgm:pt>
    <dgm:pt modelId="{BF28AD11-8921-49D8-A261-C87BBAB50BF9}" type="sibTrans" cxnId="{28200FC9-092D-4A56-A66E-6924C257ADCB}">
      <dgm:prSet/>
      <dgm:spPr/>
      <dgm:t>
        <a:bodyPr/>
        <a:lstStyle/>
        <a:p>
          <a:endParaRPr lang="en-US"/>
        </a:p>
      </dgm:t>
    </dgm:pt>
    <dgm:pt modelId="{95A73BF3-4484-4E26-B444-0EB34C40242B}">
      <dgm:prSet phldrT="[Text]"/>
      <dgm:spPr>
        <a:solidFill>
          <a:srgbClr val="AD9841"/>
        </a:solidFill>
      </dgm:spPr>
      <dgm:t>
        <a:bodyPr/>
        <a:lstStyle/>
        <a:p>
          <a:r>
            <a:rPr lang="en-US" b="1" dirty="0">
              <a:solidFill>
                <a:srgbClr val="23456D"/>
              </a:solidFill>
            </a:rPr>
            <a:t>Amanda </a:t>
          </a:r>
          <a:r>
            <a:rPr lang="en-US" b="1" dirty="0" err="1">
              <a:solidFill>
                <a:srgbClr val="23456D"/>
              </a:solidFill>
            </a:rPr>
            <a:t>Eby</a:t>
          </a:r>
          <a:r>
            <a:rPr lang="en-US" b="1" dirty="0">
              <a:solidFill>
                <a:srgbClr val="23456D"/>
              </a:solidFill>
            </a:rPr>
            <a:t> Project Support</a:t>
          </a:r>
        </a:p>
      </dgm:t>
    </dgm:pt>
    <dgm:pt modelId="{BA7A24DE-0F41-41DA-A7CC-47CF894EDC02}" type="parTrans" cxnId="{02030269-EB71-4FD3-9B5D-B5C4ABFFA18D}">
      <dgm:prSet/>
      <dgm:spPr/>
      <dgm:t>
        <a:bodyPr/>
        <a:lstStyle/>
        <a:p>
          <a:endParaRPr lang="en-US"/>
        </a:p>
      </dgm:t>
    </dgm:pt>
    <dgm:pt modelId="{B8811DE0-CFE3-4D8F-AE51-9FAF0B636313}" type="sibTrans" cxnId="{02030269-EB71-4FD3-9B5D-B5C4ABFFA18D}">
      <dgm:prSet/>
      <dgm:spPr/>
      <dgm:t>
        <a:bodyPr/>
        <a:lstStyle/>
        <a:p>
          <a:endParaRPr lang="en-US"/>
        </a:p>
      </dgm:t>
    </dgm:pt>
    <dgm:pt modelId="{B86786F4-59C5-4EFC-AD50-04CB2C693BEE}">
      <dgm:prSet/>
      <dgm:spPr/>
      <dgm:t>
        <a:bodyPr/>
        <a:lstStyle/>
        <a:p>
          <a:r>
            <a:rPr lang="en-US" dirty="0">
              <a:solidFill>
                <a:srgbClr val="23456D"/>
              </a:solidFill>
            </a:rPr>
            <a:t>General project support</a:t>
          </a:r>
        </a:p>
      </dgm:t>
    </dgm:pt>
    <dgm:pt modelId="{63980853-416F-474D-B16F-1F5240749460}" type="parTrans" cxnId="{968D2D4A-51BC-4725-B99A-348674A1A4BD}">
      <dgm:prSet/>
      <dgm:spPr/>
      <dgm:t>
        <a:bodyPr/>
        <a:lstStyle/>
        <a:p>
          <a:endParaRPr lang="en-US"/>
        </a:p>
      </dgm:t>
    </dgm:pt>
    <dgm:pt modelId="{E8321615-CA5C-41BB-BB27-75B45CF91805}" type="sibTrans" cxnId="{968D2D4A-51BC-4725-B99A-348674A1A4BD}">
      <dgm:prSet/>
      <dgm:spPr/>
      <dgm:t>
        <a:bodyPr/>
        <a:lstStyle/>
        <a:p>
          <a:endParaRPr lang="en-US"/>
        </a:p>
      </dgm:t>
    </dgm:pt>
    <dgm:pt modelId="{4C955B5F-D3D3-4885-801A-AD48C8A4F58F}">
      <dgm:prSet phldrT="[Text]"/>
      <dgm:spPr/>
      <dgm:t>
        <a:bodyPr/>
        <a:lstStyle/>
        <a:p>
          <a:r>
            <a:rPr lang="en-US" dirty="0">
              <a:solidFill>
                <a:srgbClr val="23456D"/>
              </a:solidFill>
            </a:rPr>
            <a:t>Project tracking</a:t>
          </a:r>
        </a:p>
      </dgm:t>
    </dgm:pt>
    <dgm:pt modelId="{84D33D68-4C30-488F-8EA0-19BE96E49D3E}" type="parTrans" cxnId="{520DF2A4-6728-424F-9315-3B63A3237FC6}">
      <dgm:prSet/>
      <dgm:spPr/>
    </dgm:pt>
    <dgm:pt modelId="{D390CBE8-DEDB-4431-A0C0-D86AA4911588}" type="sibTrans" cxnId="{520DF2A4-6728-424F-9315-3B63A3237FC6}">
      <dgm:prSet/>
      <dgm:spPr/>
    </dgm:pt>
    <dgm:pt modelId="{93D47428-0991-45BE-97C4-4A742DE9644D}">
      <dgm:prSet phldrT="[Text]"/>
      <dgm:spPr/>
      <dgm:t>
        <a:bodyPr/>
        <a:lstStyle/>
        <a:p>
          <a:r>
            <a:rPr lang="en-US" dirty="0">
              <a:solidFill>
                <a:srgbClr val="23456D"/>
              </a:solidFill>
            </a:rPr>
            <a:t>Meeting planning and facilitating</a:t>
          </a:r>
        </a:p>
      </dgm:t>
    </dgm:pt>
    <dgm:pt modelId="{0F819BB4-9F63-4617-A924-F6AE571F1249}" type="parTrans" cxnId="{712163AA-F7C5-4A1A-BD19-6BE2061D0813}">
      <dgm:prSet/>
      <dgm:spPr/>
    </dgm:pt>
    <dgm:pt modelId="{789284E9-60C7-4C12-8C57-2E1B7A27D7F2}" type="sibTrans" cxnId="{712163AA-F7C5-4A1A-BD19-6BE2061D0813}">
      <dgm:prSet/>
      <dgm:spPr/>
    </dgm:pt>
    <dgm:pt modelId="{6E71FE9A-F156-4403-9E1D-49722B77E2D2}">
      <dgm:prSet phldrT="[Text]"/>
      <dgm:spPr/>
      <dgm:t>
        <a:bodyPr/>
        <a:lstStyle/>
        <a:p>
          <a:r>
            <a:rPr lang="en-US" dirty="0">
              <a:solidFill>
                <a:srgbClr val="23456D"/>
              </a:solidFill>
            </a:rPr>
            <a:t>Project reports</a:t>
          </a:r>
        </a:p>
      </dgm:t>
    </dgm:pt>
    <dgm:pt modelId="{724B1EC5-338B-40EE-8A7E-324D8E5DEA87}" type="parTrans" cxnId="{80F78274-8CD3-4813-B623-9310B74B5D07}">
      <dgm:prSet/>
      <dgm:spPr/>
    </dgm:pt>
    <dgm:pt modelId="{CE217B67-03DC-4933-BE11-933808DBF9B4}" type="sibTrans" cxnId="{80F78274-8CD3-4813-B623-9310B74B5D07}">
      <dgm:prSet/>
      <dgm:spPr/>
    </dgm:pt>
    <dgm:pt modelId="{21C2AE85-0320-404B-8E5F-46FDF812D2BE}">
      <dgm:prSet/>
      <dgm:spPr/>
      <dgm:t>
        <a:bodyPr/>
        <a:lstStyle/>
        <a:p>
          <a:r>
            <a:rPr lang="en-US" dirty="0"/>
            <a:t>Coordinate subject matter experts (SME)</a:t>
          </a:r>
        </a:p>
      </dgm:t>
    </dgm:pt>
    <dgm:pt modelId="{0C72C8C6-A110-414B-ABDE-A549F6CA3250}" type="parTrans" cxnId="{CD054DE5-0E80-4891-8E9B-56B243ED1499}">
      <dgm:prSet/>
      <dgm:spPr/>
    </dgm:pt>
    <dgm:pt modelId="{9E7EA80E-2E23-4EBB-8191-907F895B6C31}" type="sibTrans" cxnId="{CD054DE5-0E80-4891-8E9B-56B243ED1499}">
      <dgm:prSet/>
      <dgm:spPr/>
    </dgm:pt>
    <dgm:pt modelId="{77AFEC71-55BE-4D0F-9D5E-7D2958D6CEBB}">
      <dgm:prSet/>
      <dgm:spPr/>
      <dgm:t>
        <a:bodyPr/>
        <a:lstStyle/>
        <a:p>
          <a:r>
            <a:rPr lang="en-US" dirty="0"/>
            <a:t>Staff training</a:t>
          </a:r>
        </a:p>
      </dgm:t>
    </dgm:pt>
    <dgm:pt modelId="{53F9EA12-85B1-4F49-B638-3AD00B8548F8}" type="parTrans" cxnId="{BF522BBE-FFDC-4C64-92E4-89A458A64803}">
      <dgm:prSet/>
      <dgm:spPr/>
    </dgm:pt>
    <dgm:pt modelId="{D62139FF-2CDC-45BA-999F-668E474D04BC}" type="sibTrans" cxnId="{BF522BBE-FFDC-4C64-92E4-89A458A64803}">
      <dgm:prSet/>
      <dgm:spPr/>
    </dgm:pt>
    <dgm:pt modelId="{3848F7F0-C8E2-43B0-A84A-CCD53CE45717}">
      <dgm:prSet/>
      <dgm:spPr/>
      <dgm:t>
        <a:bodyPr/>
        <a:lstStyle/>
        <a:p>
          <a:endParaRPr lang="en-US" dirty="0"/>
        </a:p>
      </dgm:t>
    </dgm:pt>
    <dgm:pt modelId="{150574AB-D58B-4AFC-B19C-243C7919FB3C}" type="parTrans" cxnId="{27D16809-08FA-4C9D-A8D0-EE566782C4C9}">
      <dgm:prSet/>
      <dgm:spPr/>
    </dgm:pt>
    <dgm:pt modelId="{3238720D-6A8B-4424-B2E7-EB2B5945AF5D}" type="sibTrans" cxnId="{27D16809-08FA-4C9D-A8D0-EE566782C4C9}">
      <dgm:prSet/>
      <dgm:spPr/>
    </dgm:pt>
    <dgm:pt modelId="{B433AFE1-2A33-4097-BB45-D80608BC2979}">
      <dgm:prSet/>
      <dgm:spPr/>
      <dgm:t>
        <a:bodyPr/>
        <a:lstStyle/>
        <a:p>
          <a:r>
            <a:rPr lang="en-US" dirty="0">
              <a:solidFill>
                <a:srgbClr val="23456D"/>
              </a:solidFill>
            </a:rPr>
            <a:t>Assist with materials</a:t>
          </a:r>
        </a:p>
      </dgm:t>
    </dgm:pt>
    <dgm:pt modelId="{7330D4DD-874B-43E8-954E-8E349A2C3CC7}" type="parTrans" cxnId="{66DA66EC-5BD6-40D3-B892-4F0DF0F0526D}">
      <dgm:prSet/>
      <dgm:spPr/>
    </dgm:pt>
    <dgm:pt modelId="{0B5EAAD8-4AC1-4D2F-96BE-FE6937B60B9B}" type="sibTrans" cxnId="{66DA66EC-5BD6-40D3-B892-4F0DF0F0526D}">
      <dgm:prSet/>
      <dgm:spPr/>
    </dgm:pt>
    <dgm:pt modelId="{B4DFF03C-4620-4870-A098-408C5A4373C1}">
      <dgm:prSet/>
      <dgm:spPr/>
      <dgm:t>
        <a:bodyPr/>
        <a:lstStyle/>
        <a:p>
          <a:r>
            <a:rPr lang="en-US" dirty="0">
              <a:solidFill>
                <a:srgbClr val="23456D"/>
              </a:solidFill>
            </a:rPr>
            <a:t>Research</a:t>
          </a:r>
        </a:p>
      </dgm:t>
    </dgm:pt>
    <dgm:pt modelId="{E4E6DF0A-A687-4012-8907-CF026D1B9991}" type="parTrans" cxnId="{20699485-DBAC-4502-9417-C905396BEF5E}">
      <dgm:prSet/>
      <dgm:spPr/>
    </dgm:pt>
    <dgm:pt modelId="{C02057BC-F300-40FD-A8E7-B80D1CFC4A67}" type="sibTrans" cxnId="{20699485-DBAC-4502-9417-C905396BEF5E}">
      <dgm:prSet/>
      <dgm:spPr/>
    </dgm:pt>
    <dgm:pt modelId="{0C8561E2-186D-421A-B642-B9B71A41F109}" type="pres">
      <dgm:prSet presAssocID="{B7335651-89CB-4AA3-8E89-A9F54607A5E3}" presName="Name0" presStyleCnt="0">
        <dgm:presLayoutVars>
          <dgm:dir/>
          <dgm:animLvl val="lvl"/>
          <dgm:resizeHandles val="exact"/>
        </dgm:presLayoutVars>
      </dgm:prSet>
      <dgm:spPr/>
    </dgm:pt>
    <dgm:pt modelId="{E8537603-0D53-48CE-AEAC-4DE02C3FB7F9}" type="pres">
      <dgm:prSet presAssocID="{122561C7-419A-459F-94D2-1A6B017E2D7B}" presName="composite" presStyleCnt="0"/>
      <dgm:spPr/>
    </dgm:pt>
    <dgm:pt modelId="{A7A19CAE-42C7-4237-9D4C-B8DA56B45FF7}" type="pres">
      <dgm:prSet presAssocID="{122561C7-419A-459F-94D2-1A6B017E2D7B}" presName="parTx" presStyleLbl="alignNode1" presStyleIdx="0" presStyleCnt="3">
        <dgm:presLayoutVars>
          <dgm:chMax val="0"/>
          <dgm:chPref val="0"/>
          <dgm:bulletEnabled val="1"/>
        </dgm:presLayoutVars>
      </dgm:prSet>
      <dgm:spPr/>
    </dgm:pt>
    <dgm:pt modelId="{ED45968B-02F0-4F18-96CB-CA79EA509899}" type="pres">
      <dgm:prSet presAssocID="{122561C7-419A-459F-94D2-1A6B017E2D7B}" presName="desTx" presStyleLbl="alignAccFollowNode1" presStyleIdx="0" presStyleCnt="3">
        <dgm:presLayoutVars>
          <dgm:bulletEnabled val="1"/>
        </dgm:presLayoutVars>
      </dgm:prSet>
      <dgm:spPr/>
    </dgm:pt>
    <dgm:pt modelId="{D41C2CD3-B118-4C0F-83F8-BF4BBFD83844}" type="pres">
      <dgm:prSet presAssocID="{D91B83F5-5015-40FC-B166-D3CCC5F95D7E}" presName="space" presStyleCnt="0"/>
      <dgm:spPr/>
    </dgm:pt>
    <dgm:pt modelId="{5C8D25B9-8089-4C26-94F5-46FD7670B559}" type="pres">
      <dgm:prSet presAssocID="{A7B40BD8-D4CF-4D40-AC28-695CEF5BEDDB}" presName="composite" presStyleCnt="0"/>
      <dgm:spPr/>
    </dgm:pt>
    <dgm:pt modelId="{8AFE552F-F8D0-4F57-8EFA-293A8404B63C}" type="pres">
      <dgm:prSet presAssocID="{A7B40BD8-D4CF-4D40-AC28-695CEF5BEDDB}" presName="parTx" presStyleLbl="alignNode1" presStyleIdx="1" presStyleCnt="3">
        <dgm:presLayoutVars>
          <dgm:chMax val="0"/>
          <dgm:chPref val="0"/>
          <dgm:bulletEnabled val="1"/>
        </dgm:presLayoutVars>
      </dgm:prSet>
      <dgm:spPr/>
    </dgm:pt>
    <dgm:pt modelId="{57EA7FB6-7DB7-44DB-BA2D-AC15FFD96A46}" type="pres">
      <dgm:prSet presAssocID="{A7B40BD8-D4CF-4D40-AC28-695CEF5BEDDB}" presName="desTx" presStyleLbl="alignAccFollowNode1" presStyleIdx="1" presStyleCnt="3">
        <dgm:presLayoutVars>
          <dgm:bulletEnabled val="1"/>
        </dgm:presLayoutVars>
      </dgm:prSet>
      <dgm:spPr/>
    </dgm:pt>
    <dgm:pt modelId="{3DBECD19-EFAF-4193-8F7E-4FF3F83BF2BA}" type="pres">
      <dgm:prSet presAssocID="{06C67301-773C-49D0-B5DA-05B7C843BF60}" presName="space" presStyleCnt="0"/>
      <dgm:spPr/>
    </dgm:pt>
    <dgm:pt modelId="{78AE9FCA-577A-438D-AE2E-3E480E6F6461}" type="pres">
      <dgm:prSet presAssocID="{95A73BF3-4484-4E26-B444-0EB34C40242B}" presName="composite" presStyleCnt="0"/>
      <dgm:spPr/>
    </dgm:pt>
    <dgm:pt modelId="{086BF8FE-1A2D-4886-9B9D-7383301370BE}" type="pres">
      <dgm:prSet presAssocID="{95A73BF3-4484-4E26-B444-0EB34C40242B}" presName="parTx" presStyleLbl="alignNode1" presStyleIdx="2" presStyleCnt="3">
        <dgm:presLayoutVars>
          <dgm:chMax val="0"/>
          <dgm:chPref val="0"/>
          <dgm:bulletEnabled val="1"/>
        </dgm:presLayoutVars>
      </dgm:prSet>
      <dgm:spPr/>
    </dgm:pt>
    <dgm:pt modelId="{685B5C57-909B-4F09-A795-AFCDD4072F87}" type="pres">
      <dgm:prSet presAssocID="{95A73BF3-4484-4E26-B444-0EB34C40242B}" presName="desTx" presStyleLbl="alignAccFollowNode1" presStyleIdx="2" presStyleCnt="3">
        <dgm:presLayoutVars>
          <dgm:bulletEnabled val="1"/>
        </dgm:presLayoutVars>
      </dgm:prSet>
      <dgm:spPr/>
    </dgm:pt>
  </dgm:ptLst>
  <dgm:cxnLst>
    <dgm:cxn modelId="{27D16809-08FA-4C9D-A8D0-EE566782C4C9}" srcId="{A7B40BD8-D4CF-4D40-AC28-695CEF5BEDDB}" destId="{3848F7F0-C8E2-43B0-A84A-CCD53CE45717}" srcOrd="3" destOrd="0" parTransId="{150574AB-D58B-4AFC-B19C-243C7919FB3C}" sibTransId="{3238720D-6A8B-4424-B2E7-EB2B5945AF5D}"/>
    <dgm:cxn modelId="{C7DCC42C-5000-4366-A30A-7D0AC5963ED0}" type="presOf" srcId="{B86786F4-59C5-4EFC-AD50-04CB2C693BEE}" destId="{685B5C57-909B-4F09-A795-AFCDD4072F87}" srcOrd="0" destOrd="0" presId="urn:microsoft.com/office/officeart/2005/8/layout/hList1"/>
    <dgm:cxn modelId="{F295AE2F-F448-4435-8625-B1830C3F74D9}" type="presOf" srcId="{77AFEC71-55BE-4D0F-9D5E-7D2958D6CEBB}" destId="{57EA7FB6-7DB7-44DB-BA2D-AC15FFD96A46}" srcOrd="0" destOrd="2" presId="urn:microsoft.com/office/officeart/2005/8/layout/hList1"/>
    <dgm:cxn modelId="{59CE003C-BB14-463F-B109-51E93B66E3BA}" type="presOf" srcId="{6E71FE9A-F156-4403-9E1D-49722B77E2D2}" destId="{ED45968B-02F0-4F18-96CB-CA79EA509899}" srcOrd="0" destOrd="3" presId="urn:microsoft.com/office/officeart/2005/8/layout/hList1"/>
    <dgm:cxn modelId="{7BAEF95B-7278-4853-947D-6D9EB9866D63}" type="presOf" srcId="{B7335651-89CB-4AA3-8E89-A9F54607A5E3}" destId="{0C8561E2-186D-421A-B642-B9B71A41F109}" srcOrd="0" destOrd="0" presId="urn:microsoft.com/office/officeart/2005/8/layout/hList1"/>
    <dgm:cxn modelId="{0330A560-D530-43B9-83F8-F33A8989D679}" srcId="{B7335651-89CB-4AA3-8E89-A9F54607A5E3}" destId="{A7B40BD8-D4CF-4D40-AC28-695CEF5BEDDB}" srcOrd="1" destOrd="0" parTransId="{A7A50073-BA8E-484D-B565-1BF0A1B3BB1A}" sibTransId="{06C67301-773C-49D0-B5DA-05B7C843BF60}"/>
    <dgm:cxn modelId="{8744DD60-01A1-4AFC-9460-85AA6CF33DC3}" type="presOf" srcId="{2B681BA2-D1D1-445A-BC38-516F96CD3536}" destId="{ED45968B-02F0-4F18-96CB-CA79EA509899}" srcOrd="0" destOrd="0" presId="urn:microsoft.com/office/officeart/2005/8/layout/hList1"/>
    <dgm:cxn modelId="{02030269-EB71-4FD3-9B5D-B5C4ABFFA18D}" srcId="{B7335651-89CB-4AA3-8E89-A9F54607A5E3}" destId="{95A73BF3-4484-4E26-B444-0EB34C40242B}" srcOrd="2" destOrd="0" parTransId="{BA7A24DE-0F41-41DA-A7CC-47CF894EDC02}" sibTransId="{B8811DE0-CFE3-4D8F-AE51-9FAF0B636313}"/>
    <dgm:cxn modelId="{968D2D4A-51BC-4725-B99A-348674A1A4BD}" srcId="{95A73BF3-4484-4E26-B444-0EB34C40242B}" destId="{B86786F4-59C5-4EFC-AD50-04CB2C693BEE}" srcOrd="0" destOrd="0" parTransId="{63980853-416F-474D-B16F-1F5240749460}" sibTransId="{E8321615-CA5C-41BB-BB27-75B45CF91805}"/>
    <dgm:cxn modelId="{7E824A4C-DC90-46AF-873B-76570067A811}" type="presOf" srcId="{122561C7-419A-459F-94D2-1A6B017E2D7B}" destId="{A7A19CAE-42C7-4237-9D4C-B8DA56B45FF7}" srcOrd="0" destOrd="0" presId="urn:microsoft.com/office/officeart/2005/8/layout/hList1"/>
    <dgm:cxn modelId="{80F78274-8CD3-4813-B623-9310B74B5D07}" srcId="{122561C7-419A-459F-94D2-1A6B017E2D7B}" destId="{6E71FE9A-F156-4403-9E1D-49722B77E2D2}" srcOrd="3" destOrd="0" parTransId="{724B1EC5-338B-40EE-8A7E-324D8E5DEA87}" sibTransId="{CE217B67-03DC-4933-BE11-933808DBF9B4}"/>
    <dgm:cxn modelId="{E506E156-1255-4B6C-81D9-168ABFBE8B84}" type="presOf" srcId="{4C955B5F-D3D3-4885-801A-AD48C8A4F58F}" destId="{ED45968B-02F0-4F18-96CB-CA79EA509899}" srcOrd="0" destOrd="1" presId="urn:microsoft.com/office/officeart/2005/8/layout/hList1"/>
    <dgm:cxn modelId="{BB504C7B-B370-4719-AE68-B91A299CE9A8}" type="presOf" srcId="{B433AFE1-2A33-4097-BB45-D80608BC2979}" destId="{685B5C57-909B-4F09-A795-AFCDD4072F87}" srcOrd="0" destOrd="1" presId="urn:microsoft.com/office/officeart/2005/8/layout/hList1"/>
    <dgm:cxn modelId="{1BC4CC7D-9D91-44C5-B912-7C47D4ECFC07}" type="presOf" srcId="{B4DFF03C-4620-4870-A098-408C5A4373C1}" destId="{685B5C57-909B-4F09-A795-AFCDD4072F87}" srcOrd="0" destOrd="2" presId="urn:microsoft.com/office/officeart/2005/8/layout/hList1"/>
    <dgm:cxn modelId="{380C6B7E-27F6-4C36-A5F5-21C551700DB5}" type="presOf" srcId="{3848F7F0-C8E2-43B0-A84A-CCD53CE45717}" destId="{57EA7FB6-7DB7-44DB-BA2D-AC15FFD96A46}" srcOrd="0" destOrd="3" presId="urn:microsoft.com/office/officeart/2005/8/layout/hList1"/>
    <dgm:cxn modelId="{20699485-DBAC-4502-9417-C905396BEF5E}" srcId="{95A73BF3-4484-4E26-B444-0EB34C40242B}" destId="{B4DFF03C-4620-4870-A098-408C5A4373C1}" srcOrd="2" destOrd="0" parTransId="{E4E6DF0A-A687-4012-8907-CF026D1B9991}" sibTransId="{C02057BC-F300-40FD-A8E7-B80D1CFC4A67}"/>
    <dgm:cxn modelId="{42E82D8D-5FC5-42AC-851C-CF839BD18E0A}" type="presOf" srcId="{21C2AE85-0320-404B-8E5F-46FDF812D2BE}" destId="{57EA7FB6-7DB7-44DB-BA2D-AC15FFD96A46}" srcOrd="0" destOrd="1" presId="urn:microsoft.com/office/officeart/2005/8/layout/hList1"/>
    <dgm:cxn modelId="{520DF2A4-6728-424F-9315-3B63A3237FC6}" srcId="{122561C7-419A-459F-94D2-1A6B017E2D7B}" destId="{4C955B5F-D3D3-4885-801A-AD48C8A4F58F}" srcOrd="1" destOrd="0" parTransId="{84D33D68-4C30-488F-8EA0-19BE96E49D3E}" sibTransId="{D390CBE8-DEDB-4431-A0C0-D86AA4911588}"/>
    <dgm:cxn modelId="{712163AA-F7C5-4A1A-BD19-6BE2061D0813}" srcId="{122561C7-419A-459F-94D2-1A6B017E2D7B}" destId="{93D47428-0991-45BE-97C4-4A742DE9644D}" srcOrd="2" destOrd="0" parTransId="{0F819BB4-9F63-4617-A924-F6AE571F1249}" sibTransId="{789284E9-60C7-4C12-8C57-2E1B7A27D7F2}"/>
    <dgm:cxn modelId="{845D7FB8-B503-4758-9886-C42C51AA930C}" type="presOf" srcId="{3A47F329-0637-4621-BE1A-124545A87EBC}" destId="{57EA7FB6-7DB7-44DB-BA2D-AC15FFD96A46}" srcOrd="0" destOrd="0" presId="urn:microsoft.com/office/officeart/2005/8/layout/hList1"/>
    <dgm:cxn modelId="{BF522BBE-FFDC-4C64-92E4-89A458A64803}" srcId="{A7B40BD8-D4CF-4D40-AC28-695CEF5BEDDB}" destId="{77AFEC71-55BE-4D0F-9D5E-7D2958D6CEBB}" srcOrd="2" destOrd="0" parTransId="{53F9EA12-85B1-4F49-B638-3AD00B8548F8}" sibTransId="{D62139FF-2CDC-45BA-999F-668E474D04BC}"/>
    <dgm:cxn modelId="{50FF28C2-2E52-4BD1-BFB7-B721676BB056}" type="presOf" srcId="{A7B40BD8-D4CF-4D40-AC28-695CEF5BEDDB}" destId="{8AFE552F-F8D0-4F57-8EFA-293A8404B63C}" srcOrd="0" destOrd="0" presId="urn:microsoft.com/office/officeart/2005/8/layout/hList1"/>
    <dgm:cxn modelId="{28200FC9-092D-4A56-A66E-6924C257ADCB}" srcId="{A7B40BD8-D4CF-4D40-AC28-695CEF5BEDDB}" destId="{3A47F329-0637-4621-BE1A-124545A87EBC}" srcOrd="0" destOrd="0" parTransId="{C3DA6FA8-8B86-4C33-BC34-4B3DEB08D0B5}" sibTransId="{BF28AD11-8921-49D8-A261-C87BBAB50BF9}"/>
    <dgm:cxn modelId="{87F87ECB-002F-4B20-AFD0-A4B69446C2FC}" type="presOf" srcId="{93D47428-0991-45BE-97C4-4A742DE9644D}" destId="{ED45968B-02F0-4F18-96CB-CA79EA509899}" srcOrd="0" destOrd="2" presId="urn:microsoft.com/office/officeart/2005/8/layout/hList1"/>
    <dgm:cxn modelId="{0734CCE0-81D2-4973-AE54-68279E60C8AA}" srcId="{B7335651-89CB-4AA3-8E89-A9F54607A5E3}" destId="{122561C7-419A-459F-94D2-1A6B017E2D7B}" srcOrd="0" destOrd="0" parTransId="{03507E16-C84B-4C9F-A9E4-59DB04D1A011}" sibTransId="{D91B83F5-5015-40FC-B166-D3CCC5F95D7E}"/>
    <dgm:cxn modelId="{CD054DE5-0E80-4891-8E9B-56B243ED1499}" srcId="{A7B40BD8-D4CF-4D40-AC28-695CEF5BEDDB}" destId="{21C2AE85-0320-404B-8E5F-46FDF812D2BE}" srcOrd="1" destOrd="0" parTransId="{0C72C8C6-A110-414B-ABDE-A549F6CA3250}" sibTransId="{9E7EA80E-2E23-4EBB-8191-907F895B6C31}"/>
    <dgm:cxn modelId="{66DA66EC-5BD6-40D3-B892-4F0DF0F0526D}" srcId="{95A73BF3-4484-4E26-B444-0EB34C40242B}" destId="{B433AFE1-2A33-4097-BB45-D80608BC2979}" srcOrd="1" destOrd="0" parTransId="{7330D4DD-874B-43E8-954E-8E349A2C3CC7}" sibTransId="{0B5EAAD8-4AC1-4D2F-96BE-FE6937B60B9B}"/>
    <dgm:cxn modelId="{CBE5C8F3-61CC-4552-BD97-04F2B7595EDF}" type="presOf" srcId="{95A73BF3-4484-4E26-B444-0EB34C40242B}" destId="{086BF8FE-1A2D-4886-9B9D-7383301370BE}" srcOrd="0" destOrd="0" presId="urn:microsoft.com/office/officeart/2005/8/layout/hList1"/>
    <dgm:cxn modelId="{57A363F7-3FC1-4F36-8B10-BD5FAA7BB535}" srcId="{122561C7-419A-459F-94D2-1A6B017E2D7B}" destId="{2B681BA2-D1D1-445A-BC38-516F96CD3536}" srcOrd="0" destOrd="0" parTransId="{A3734CFC-D9D5-476B-8DDC-3D0ABEE8CFBB}" sibTransId="{831A8D43-82B0-428B-8EB4-BBB4D6E712C4}"/>
    <dgm:cxn modelId="{230738FA-FA0F-45F4-976C-101A2EAF14D7}" type="presParOf" srcId="{0C8561E2-186D-421A-B642-B9B71A41F109}" destId="{E8537603-0D53-48CE-AEAC-4DE02C3FB7F9}" srcOrd="0" destOrd="0" presId="urn:microsoft.com/office/officeart/2005/8/layout/hList1"/>
    <dgm:cxn modelId="{53267286-15B6-44DB-9E5D-0B4C6EEDD1A2}" type="presParOf" srcId="{E8537603-0D53-48CE-AEAC-4DE02C3FB7F9}" destId="{A7A19CAE-42C7-4237-9D4C-B8DA56B45FF7}" srcOrd="0" destOrd="0" presId="urn:microsoft.com/office/officeart/2005/8/layout/hList1"/>
    <dgm:cxn modelId="{78428DF9-4320-4DE1-B52C-4AC534100A8A}" type="presParOf" srcId="{E8537603-0D53-48CE-AEAC-4DE02C3FB7F9}" destId="{ED45968B-02F0-4F18-96CB-CA79EA509899}" srcOrd="1" destOrd="0" presId="urn:microsoft.com/office/officeart/2005/8/layout/hList1"/>
    <dgm:cxn modelId="{0107CB8E-531F-4435-BA36-A1CE521014DD}" type="presParOf" srcId="{0C8561E2-186D-421A-B642-B9B71A41F109}" destId="{D41C2CD3-B118-4C0F-83F8-BF4BBFD83844}" srcOrd="1" destOrd="0" presId="urn:microsoft.com/office/officeart/2005/8/layout/hList1"/>
    <dgm:cxn modelId="{E10C0A07-905E-46F4-B802-D5549BFAB858}" type="presParOf" srcId="{0C8561E2-186D-421A-B642-B9B71A41F109}" destId="{5C8D25B9-8089-4C26-94F5-46FD7670B559}" srcOrd="2" destOrd="0" presId="urn:microsoft.com/office/officeart/2005/8/layout/hList1"/>
    <dgm:cxn modelId="{B67D827D-763D-499E-B113-E581DD6A5729}" type="presParOf" srcId="{5C8D25B9-8089-4C26-94F5-46FD7670B559}" destId="{8AFE552F-F8D0-4F57-8EFA-293A8404B63C}" srcOrd="0" destOrd="0" presId="urn:microsoft.com/office/officeart/2005/8/layout/hList1"/>
    <dgm:cxn modelId="{6F35BA85-21E9-414A-8D32-6D03466CD456}" type="presParOf" srcId="{5C8D25B9-8089-4C26-94F5-46FD7670B559}" destId="{57EA7FB6-7DB7-44DB-BA2D-AC15FFD96A46}" srcOrd="1" destOrd="0" presId="urn:microsoft.com/office/officeart/2005/8/layout/hList1"/>
    <dgm:cxn modelId="{F1F47FF2-8591-4353-AB3A-7FEA60D2D768}" type="presParOf" srcId="{0C8561E2-186D-421A-B642-B9B71A41F109}" destId="{3DBECD19-EFAF-4193-8F7E-4FF3F83BF2BA}" srcOrd="3" destOrd="0" presId="urn:microsoft.com/office/officeart/2005/8/layout/hList1"/>
    <dgm:cxn modelId="{2784C4B1-9387-4D7A-9D20-C95A00AB4E92}" type="presParOf" srcId="{0C8561E2-186D-421A-B642-B9B71A41F109}" destId="{78AE9FCA-577A-438D-AE2E-3E480E6F6461}" srcOrd="4" destOrd="0" presId="urn:microsoft.com/office/officeart/2005/8/layout/hList1"/>
    <dgm:cxn modelId="{A708142A-A8BA-4EC2-8055-8D06F6CB866F}" type="presParOf" srcId="{78AE9FCA-577A-438D-AE2E-3E480E6F6461}" destId="{086BF8FE-1A2D-4886-9B9D-7383301370BE}" srcOrd="0" destOrd="0" presId="urn:microsoft.com/office/officeart/2005/8/layout/hList1"/>
    <dgm:cxn modelId="{E68ACB7E-FB1F-4F6E-B275-0B4F052EC165}" type="presParOf" srcId="{78AE9FCA-577A-438D-AE2E-3E480E6F6461}" destId="{685B5C57-909B-4F09-A795-AFCDD4072F87}"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7A9662-E2EC-4355-8B11-B05416BDE4C8}" type="doc">
      <dgm:prSet loTypeId="urn:microsoft.com/office/officeart/2005/8/layout/chevron1" loCatId="process" qsTypeId="urn:microsoft.com/office/officeart/2005/8/quickstyle/simple3" qsCatId="simple" csTypeId="urn:microsoft.com/office/officeart/2005/8/colors/colorful1" csCatId="colorful" phldr="1"/>
      <dgm:spPr/>
      <dgm:t>
        <a:bodyPr/>
        <a:lstStyle/>
        <a:p>
          <a:endParaRPr lang="en-US"/>
        </a:p>
      </dgm:t>
    </dgm:pt>
    <dgm:pt modelId="{3D346B2D-ED99-4460-B15F-E83AF0E734AB}">
      <dgm:prSet phldrT="[Text]" custT="1"/>
      <dgm:spPr>
        <a:solidFill>
          <a:srgbClr val="AD9841"/>
        </a:solidFill>
      </dgm:spPr>
      <dgm:t>
        <a:bodyPr/>
        <a:lstStyle/>
        <a:p>
          <a:r>
            <a:rPr lang="en-US" sz="1600" b="1" dirty="0">
              <a:solidFill>
                <a:srgbClr val="23456D"/>
              </a:solidFill>
            </a:rPr>
            <a:t>Year 1/Quarter 1</a:t>
          </a:r>
          <a:endParaRPr lang="en-US" sz="1600" dirty="0">
            <a:solidFill>
              <a:srgbClr val="23456D"/>
            </a:solidFill>
          </a:endParaRPr>
        </a:p>
      </dgm:t>
    </dgm:pt>
    <dgm:pt modelId="{7212DBFB-4AA1-426C-840B-EF5EEC79E36C}" type="parTrans" cxnId="{0CD9FBD2-FB2D-4A12-A8E4-8D7EBB5F5D8F}">
      <dgm:prSet/>
      <dgm:spPr/>
      <dgm:t>
        <a:bodyPr/>
        <a:lstStyle/>
        <a:p>
          <a:endParaRPr lang="en-US"/>
        </a:p>
      </dgm:t>
    </dgm:pt>
    <dgm:pt modelId="{76B62F53-6D88-4547-AB6F-7019DEE7CB48}" type="sibTrans" cxnId="{0CD9FBD2-FB2D-4A12-A8E4-8D7EBB5F5D8F}">
      <dgm:prSet/>
      <dgm:spPr/>
      <dgm:t>
        <a:bodyPr/>
        <a:lstStyle/>
        <a:p>
          <a:endParaRPr lang="en-US"/>
        </a:p>
      </dgm:t>
    </dgm:pt>
    <dgm:pt modelId="{BB5AFAF3-489C-4E20-8D58-EE7D1B4A89E5}">
      <dgm:prSet/>
      <dgm:spPr/>
      <dgm:t>
        <a:bodyPr/>
        <a:lstStyle/>
        <a:p>
          <a:r>
            <a:rPr lang="en-US" b="1" dirty="0">
              <a:solidFill>
                <a:srgbClr val="23456D"/>
              </a:solidFill>
            </a:rPr>
            <a:t>Governance &amp; Leadership</a:t>
          </a:r>
          <a:endParaRPr lang="en-US" dirty="0">
            <a:solidFill>
              <a:srgbClr val="23456D"/>
            </a:solidFill>
          </a:endParaRPr>
        </a:p>
      </dgm:t>
    </dgm:pt>
    <dgm:pt modelId="{224EE8A8-BD9E-4CFC-9B14-D329E94C5C8D}" type="parTrans" cxnId="{F746F95E-421D-4E62-9AB1-328390009302}">
      <dgm:prSet/>
      <dgm:spPr/>
      <dgm:t>
        <a:bodyPr/>
        <a:lstStyle/>
        <a:p>
          <a:endParaRPr lang="en-US"/>
        </a:p>
      </dgm:t>
    </dgm:pt>
    <dgm:pt modelId="{68206B2B-25CF-4F87-8EF0-63D3A6D1E2BB}" type="sibTrans" cxnId="{F746F95E-421D-4E62-9AB1-328390009302}">
      <dgm:prSet/>
      <dgm:spPr/>
      <dgm:t>
        <a:bodyPr/>
        <a:lstStyle/>
        <a:p>
          <a:endParaRPr lang="en-US"/>
        </a:p>
      </dgm:t>
    </dgm:pt>
    <dgm:pt modelId="{04F4DB72-B4DA-4E3A-9E41-B961E93B6327}">
      <dgm:prSet/>
      <dgm:spPr/>
      <dgm:t>
        <a:bodyPr/>
        <a:lstStyle/>
        <a:p>
          <a:r>
            <a:rPr lang="en-US" b="1" dirty="0">
              <a:solidFill>
                <a:srgbClr val="23456D"/>
              </a:solidFill>
            </a:rPr>
            <a:t>Policy</a:t>
          </a:r>
          <a:endParaRPr lang="en-US" dirty="0">
            <a:solidFill>
              <a:srgbClr val="23456D"/>
            </a:solidFill>
          </a:endParaRPr>
        </a:p>
      </dgm:t>
    </dgm:pt>
    <dgm:pt modelId="{B231D2BD-FB3F-47E5-85BC-EED522D952D8}" type="parTrans" cxnId="{709D31A3-4325-444B-8BB3-7ADBAD02CDB1}">
      <dgm:prSet/>
      <dgm:spPr/>
      <dgm:t>
        <a:bodyPr/>
        <a:lstStyle/>
        <a:p>
          <a:endParaRPr lang="en-US"/>
        </a:p>
      </dgm:t>
    </dgm:pt>
    <dgm:pt modelId="{E20316F5-C834-491F-B3A5-F2C39CFA17A9}" type="sibTrans" cxnId="{709D31A3-4325-444B-8BB3-7ADBAD02CDB1}">
      <dgm:prSet/>
      <dgm:spPr/>
      <dgm:t>
        <a:bodyPr/>
        <a:lstStyle/>
        <a:p>
          <a:endParaRPr lang="en-US"/>
        </a:p>
      </dgm:t>
    </dgm:pt>
    <dgm:pt modelId="{F3A914EC-C57A-42B1-9469-C03F7B87CF76}">
      <dgm:prSet custT="1"/>
      <dgm:spPr>
        <a:solidFill>
          <a:srgbClr val="AD9841"/>
        </a:solidFill>
      </dgm:spPr>
      <dgm:t>
        <a:bodyPr/>
        <a:lstStyle/>
        <a:p>
          <a:r>
            <a:rPr lang="en-US" sz="1600" b="1" dirty="0">
              <a:solidFill>
                <a:srgbClr val="23456D"/>
              </a:solidFill>
            </a:rPr>
            <a:t>Year 1/Quarter 2</a:t>
          </a:r>
          <a:endParaRPr lang="en-US" sz="1600" dirty="0">
            <a:solidFill>
              <a:srgbClr val="23456D"/>
            </a:solidFill>
          </a:endParaRPr>
        </a:p>
      </dgm:t>
    </dgm:pt>
    <dgm:pt modelId="{3DB4B6F2-A9FE-4356-8AEC-67F3E6A82465}" type="parTrans" cxnId="{C73C4025-7D68-4F43-BDFC-E328A6B4948F}">
      <dgm:prSet/>
      <dgm:spPr/>
      <dgm:t>
        <a:bodyPr/>
        <a:lstStyle/>
        <a:p>
          <a:endParaRPr lang="en-US"/>
        </a:p>
      </dgm:t>
    </dgm:pt>
    <dgm:pt modelId="{F022ACB7-5ED9-4A07-BE46-6B805AD9DDEB}" type="sibTrans" cxnId="{C73C4025-7D68-4F43-BDFC-E328A6B4948F}">
      <dgm:prSet/>
      <dgm:spPr/>
      <dgm:t>
        <a:bodyPr/>
        <a:lstStyle/>
        <a:p>
          <a:endParaRPr lang="en-US"/>
        </a:p>
      </dgm:t>
    </dgm:pt>
    <dgm:pt modelId="{F9D93D04-F0B6-4525-A469-BF8EDBCADDF6}">
      <dgm:prSet/>
      <dgm:spPr/>
      <dgm:t>
        <a:bodyPr/>
        <a:lstStyle/>
        <a:p>
          <a:r>
            <a:rPr lang="en-US" b="1" dirty="0"/>
            <a:t>Physical Environment</a:t>
          </a:r>
          <a:r>
            <a:rPr lang="en-US" dirty="0"/>
            <a:t>	</a:t>
          </a:r>
        </a:p>
      </dgm:t>
    </dgm:pt>
    <dgm:pt modelId="{33C88C9C-58D7-447A-8897-2F6110F7E6DB}" type="parTrans" cxnId="{4CD48105-2323-4714-B5CE-B77801CD5A2F}">
      <dgm:prSet/>
      <dgm:spPr/>
      <dgm:t>
        <a:bodyPr/>
        <a:lstStyle/>
        <a:p>
          <a:endParaRPr lang="en-US"/>
        </a:p>
      </dgm:t>
    </dgm:pt>
    <dgm:pt modelId="{1A27FC32-692C-4050-85B9-DF852BFE9BFE}" type="sibTrans" cxnId="{4CD48105-2323-4714-B5CE-B77801CD5A2F}">
      <dgm:prSet/>
      <dgm:spPr/>
      <dgm:t>
        <a:bodyPr/>
        <a:lstStyle/>
        <a:p>
          <a:endParaRPr lang="en-US"/>
        </a:p>
      </dgm:t>
    </dgm:pt>
    <dgm:pt modelId="{230D8FAE-951D-4CC6-9535-92C02FA7EA51}">
      <dgm:prSet/>
      <dgm:spPr/>
      <dgm:t>
        <a:bodyPr/>
        <a:lstStyle/>
        <a:p>
          <a:r>
            <a:rPr lang="en-US" b="1" dirty="0"/>
            <a:t>Patient/Tribal Member Involvement</a:t>
          </a:r>
          <a:endParaRPr lang="en-US" dirty="0"/>
        </a:p>
      </dgm:t>
    </dgm:pt>
    <dgm:pt modelId="{4D0C6055-3E24-40FF-B8A9-8D600B74E2C7}" type="parTrans" cxnId="{9F9730CD-1AB6-4196-8F83-6E7D38BC46EE}">
      <dgm:prSet/>
      <dgm:spPr/>
      <dgm:t>
        <a:bodyPr/>
        <a:lstStyle/>
        <a:p>
          <a:endParaRPr lang="en-US"/>
        </a:p>
      </dgm:t>
    </dgm:pt>
    <dgm:pt modelId="{146A0193-43CA-4274-BF03-1DDCEC6A27D3}" type="sibTrans" cxnId="{9F9730CD-1AB6-4196-8F83-6E7D38BC46EE}">
      <dgm:prSet/>
      <dgm:spPr/>
      <dgm:t>
        <a:bodyPr/>
        <a:lstStyle/>
        <a:p>
          <a:endParaRPr lang="en-US"/>
        </a:p>
      </dgm:t>
    </dgm:pt>
    <dgm:pt modelId="{0804EB74-1955-46FA-9FFC-3E2A7B9B917A}">
      <dgm:prSet custT="1"/>
      <dgm:spPr>
        <a:solidFill>
          <a:srgbClr val="AD9841"/>
        </a:solidFill>
      </dgm:spPr>
      <dgm:t>
        <a:bodyPr/>
        <a:lstStyle/>
        <a:p>
          <a:r>
            <a:rPr lang="en-US" sz="1600" b="1" dirty="0">
              <a:solidFill>
                <a:srgbClr val="23456D"/>
              </a:solidFill>
            </a:rPr>
            <a:t>Year 1/Quarter 3</a:t>
          </a:r>
          <a:endParaRPr lang="en-US" sz="1600" dirty="0">
            <a:solidFill>
              <a:srgbClr val="23456D"/>
            </a:solidFill>
          </a:endParaRPr>
        </a:p>
      </dgm:t>
    </dgm:pt>
    <dgm:pt modelId="{97246625-4726-4C88-961D-3A81790A90EC}" type="parTrans" cxnId="{4C6F8D14-F6E5-41FE-B558-929B1C51B386}">
      <dgm:prSet/>
      <dgm:spPr/>
      <dgm:t>
        <a:bodyPr/>
        <a:lstStyle/>
        <a:p>
          <a:endParaRPr lang="en-US"/>
        </a:p>
      </dgm:t>
    </dgm:pt>
    <dgm:pt modelId="{F80BF335-7A52-49CD-8018-289A88255467}" type="sibTrans" cxnId="{4C6F8D14-F6E5-41FE-B558-929B1C51B386}">
      <dgm:prSet/>
      <dgm:spPr/>
      <dgm:t>
        <a:bodyPr/>
        <a:lstStyle/>
        <a:p>
          <a:endParaRPr lang="en-US"/>
        </a:p>
      </dgm:t>
    </dgm:pt>
    <dgm:pt modelId="{970DD599-8B00-4175-97FB-9D009614CF6F}">
      <dgm:prSet/>
      <dgm:spPr/>
      <dgm:t>
        <a:bodyPr/>
        <a:lstStyle/>
        <a:p>
          <a:r>
            <a:rPr lang="en-US" b="1" dirty="0">
              <a:solidFill>
                <a:srgbClr val="23456D"/>
              </a:solidFill>
            </a:rPr>
            <a:t>Cross Sector Collaboration</a:t>
          </a:r>
          <a:endParaRPr lang="en-US" dirty="0">
            <a:solidFill>
              <a:srgbClr val="23456D"/>
            </a:solidFill>
          </a:endParaRPr>
        </a:p>
      </dgm:t>
    </dgm:pt>
    <dgm:pt modelId="{56108640-1EE7-4A44-8876-F24ECBC80850}" type="parTrans" cxnId="{3190FF7B-EF8F-42AE-809B-61FD9D5D00D4}">
      <dgm:prSet/>
      <dgm:spPr/>
      <dgm:t>
        <a:bodyPr/>
        <a:lstStyle/>
        <a:p>
          <a:endParaRPr lang="en-US"/>
        </a:p>
      </dgm:t>
    </dgm:pt>
    <dgm:pt modelId="{DE5A62BD-AFE6-4569-B8E0-98A288ACD7C5}" type="sibTrans" cxnId="{3190FF7B-EF8F-42AE-809B-61FD9D5D00D4}">
      <dgm:prSet/>
      <dgm:spPr/>
      <dgm:t>
        <a:bodyPr/>
        <a:lstStyle/>
        <a:p>
          <a:endParaRPr lang="en-US"/>
        </a:p>
      </dgm:t>
    </dgm:pt>
    <dgm:pt modelId="{BCBE355F-81C9-4EA6-AF12-BE1858E10B7C}">
      <dgm:prSet custT="1"/>
      <dgm:spPr>
        <a:solidFill>
          <a:srgbClr val="AD9841"/>
        </a:solidFill>
      </dgm:spPr>
      <dgm:t>
        <a:bodyPr/>
        <a:lstStyle/>
        <a:p>
          <a:r>
            <a:rPr lang="en-US" sz="1600" b="1" dirty="0">
              <a:solidFill>
                <a:srgbClr val="23456D"/>
              </a:solidFill>
            </a:rPr>
            <a:t>Year 1/Quarter 4</a:t>
          </a:r>
          <a:endParaRPr lang="en-US" sz="1600" dirty="0">
            <a:solidFill>
              <a:srgbClr val="23456D"/>
            </a:solidFill>
          </a:endParaRPr>
        </a:p>
      </dgm:t>
    </dgm:pt>
    <dgm:pt modelId="{8B9CDE61-FAE2-47C8-97B3-7BB65F6E5E3A}" type="parTrans" cxnId="{A00BE196-9712-49C1-B113-06E8943D0689}">
      <dgm:prSet/>
      <dgm:spPr/>
      <dgm:t>
        <a:bodyPr/>
        <a:lstStyle/>
        <a:p>
          <a:endParaRPr lang="en-US"/>
        </a:p>
      </dgm:t>
    </dgm:pt>
    <dgm:pt modelId="{3D70B2D2-8E05-47A2-929E-A86CF0B811B4}" type="sibTrans" cxnId="{A00BE196-9712-49C1-B113-06E8943D0689}">
      <dgm:prSet/>
      <dgm:spPr/>
      <dgm:t>
        <a:bodyPr/>
        <a:lstStyle/>
        <a:p>
          <a:endParaRPr lang="en-US"/>
        </a:p>
      </dgm:t>
    </dgm:pt>
    <dgm:pt modelId="{D47A3185-3B2A-4AEE-9A36-120AE18CEF36}">
      <dgm:prSet/>
      <dgm:spPr/>
      <dgm:t>
        <a:bodyPr/>
        <a:lstStyle/>
        <a:p>
          <a:r>
            <a:rPr lang="en-US" b="1" dirty="0">
              <a:solidFill>
                <a:srgbClr val="23456D"/>
              </a:solidFill>
            </a:rPr>
            <a:t>Training and Workforce Development</a:t>
          </a:r>
          <a:endParaRPr lang="en-US" dirty="0">
            <a:solidFill>
              <a:srgbClr val="23456D"/>
            </a:solidFill>
          </a:endParaRPr>
        </a:p>
      </dgm:t>
    </dgm:pt>
    <dgm:pt modelId="{806D9390-125F-411B-97B0-69FBCFAE92D8}" type="parTrans" cxnId="{567A1F5C-0A93-4FDA-A880-30A30AB27A49}">
      <dgm:prSet/>
      <dgm:spPr/>
      <dgm:t>
        <a:bodyPr/>
        <a:lstStyle/>
        <a:p>
          <a:endParaRPr lang="en-US"/>
        </a:p>
      </dgm:t>
    </dgm:pt>
    <dgm:pt modelId="{60689F08-6EC3-4CA5-A978-633E03EB39F3}" type="sibTrans" cxnId="{567A1F5C-0A93-4FDA-A880-30A30AB27A49}">
      <dgm:prSet/>
      <dgm:spPr/>
      <dgm:t>
        <a:bodyPr/>
        <a:lstStyle/>
        <a:p>
          <a:endParaRPr lang="en-US"/>
        </a:p>
      </dgm:t>
    </dgm:pt>
    <dgm:pt modelId="{BBB11721-063C-49B2-92E6-9C81D375BDE2}">
      <dgm:prSet/>
      <dgm:spPr/>
      <dgm:t>
        <a:bodyPr/>
        <a:lstStyle/>
        <a:p>
          <a:r>
            <a:rPr lang="en-US" dirty="0">
              <a:solidFill>
                <a:srgbClr val="23456D"/>
              </a:solidFill>
            </a:rPr>
            <a:t>Introduction</a:t>
          </a:r>
        </a:p>
      </dgm:t>
    </dgm:pt>
    <dgm:pt modelId="{DB7D3C3D-7CE8-473C-9588-0BB50EE6EF62}" type="parTrans" cxnId="{CC4D99F2-0552-400C-BC34-D07FB93BFF7D}">
      <dgm:prSet/>
      <dgm:spPr/>
      <dgm:t>
        <a:bodyPr/>
        <a:lstStyle/>
        <a:p>
          <a:endParaRPr lang="en-US"/>
        </a:p>
      </dgm:t>
    </dgm:pt>
    <dgm:pt modelId="{25EA002D-5D46-4A76-9DD8-DAAF81B5CBAB}" type="sibTrans" cxnId="{CC4D99F2-0552-400C-BC34-D07FB93BFF7D}">
      <dgm:prSet/>
      <dgm:spPr/>
      <dgm:t>
        <a:bodyPr/>
        <a:lstStyle/>
        <a:p>
          <a:endParaRPr lang="en-US"/>
        </a:p>
      </dgm:t>
    </dgm:pt>
    <dgm:pt modelId="{BB111292-9664-42E7-8566-A8CAE56817B4}">
      <dgm:prSet/>
      <dgm:spPr/>
      <dgm:t>
        <a:bodyPr/>
        <a:lstStyle/>
        <a:p>
          <a:r>
            <a:rPr lang="en-US" dirty="0">
              <a:solidFill>
                <a:srgbClr val="23456D"/>
              </a:solidFill>
            </a:rPr>
            <a:t>Leadership Buy-In.</a:t>
          </a:r>
        </a:p>
      </dgm:t>
    </dgm:pt>
    <dgm:pt modelId="{E773DD10-C072-4D79-B9D2-2BEEE24C015C}" type="parTrans" cxnId="{C3352427-C56B-42F8-9EFB-ABBC4AFEF0FE}">
      <dgm:prSet/>
      <dgm:spPr/>
      <dgm:t>
        <a:bodyPr/>
        <a:lstStyle/>
        <a:p>
          <a:endParaRPr lang="en-US"/>
        </a:p>
      </dgm:t>
    </dgm:pt>
    <dgm:pt modelId="{790E368E-18BF-49D7-BF36-D9E07A590233}" type="sibTrans" cxnId="{C3352427-C56B-42F8-9EFB-ABBC4AFEF0FE}">
      <dgm:prSet/>
      <dgm:spPr/>
      <dgm:t>
        <a:bodyPr/>
        <a:lstStyle/>
        <a:p>
          <a:endParaRPr lang="en-US"/>
        </a:p>
      </dgm:t>
    </dgm:pt>
    <dgm:pt modelId="{2C0AC4CC-92C9-4621-A53C-A928DF51F31C}">
      <dgm:prSet/>
      <dgm:spPr/>
      <dgm:t>
        <a:bodyPr/>
        <a:lstStyle/>
        <a:p>
          <a:r>
            <a:rPr lang="en-US" dirty="0">
              <a:solidFill>
                <a:srgbClr val="23456D"/>
              </a:solidFill>
            </a:rPr>
            <a:t>Create workgroup</a:t>
          </a:r>
        </a:p>
      </dgm:t>
    </dgm:pt>
    <dgm:pt modelId="{792B225C-5A6E-4091-8A13-41C07F62302B}" type="parTrans" cxnId="{0187D00F-6F3B-445E-98C5-7FAB5B511E8D}">
      <dgm:prSet/>
      <dgm:spPr/>
      <dgm:t>
        <a:bodyPr/>
        <a:lstStyle/>
        <a:p>
          <a:endParaRPr lang="en-US"/>
        </a:p>
      </dgm:t>
    </dgm:pt>
    <dgm:pt modelId="{3A775394-8BFB-4181-B183-C49B29337E18}" type="sibTrans" cxnId="{0187D00F-6F3B-445E-98C5-7FAB5B511E8D}">
      <dgm:prSet/>
      <dgm:spPr/>
      <dgm:t>
        <a:bodyPr/>
        <a:lstStyle/>
        <a:p>
          <a:endParaRPr lang="en-US"/>
        </a:p>
      </dgm:t>
    </dgm:pt>
    <dgm:pt modelId="{90759CDF-988E-4550-87D1-055E44844CE1}">
      <dgm:prSet/>
      <dgm:spPr/>
      <dgm:t>
        <a:bodyPr/>
        <a:lstStyle/>
        <a:p>
          <a:r>
            <a:rPr lang="en-US" dirty="0">
              <a:solidFill>
                <a:srgbClr val="23456D"/>
              </a:solidFill>
            </a:rPr>
            <a:t>Develop and implement trauma-informed care policies</a:t>
          </a:r>
        </a:p>
      </dgm:t>
    </dgm:pt>
    <dgm:pt modelId="{1C26266C-3956-4BB0-9C5F-E7D7B63C18D8}" type="parTrans" cxnId="{8C69C170-CB8C-4DD4-9589-BCEDC8D4E898}">
      <dgm:prSet/>
      <dgm:spPr/>
      <dgm:t>
        <a:bodyPr/>
        <a:lstStyle/>
        <a:p>
          <a:endParaRPr lang="en-US"/>
        </a:p>
      </dgm:t>
    </dgm:pt>
    <dgm:pt modelId="{0603DD44-23B1-4DBD-9063-A024549D820F}" type="sibTrans" cxnId="{8C69C170-CB8C-4DD4-9589-BCEDC8D4E898}">
      <dgm:prSet/>
      <dgm:spPr/>
      <dgm:t>
        <a:bodyPr/>
        <a:lstStyle/>
        <a:p>
          <a:endParaRPr lang="en-US"/>
        </a:p>
      </dgm:t>
    </dgm:pt>
    <dgm:pt modelId="{CBC55F37-9E23-4E4F-ACE0-622AE0C023BE}">
      <dgm:prSet/>
      <dgm:spPr/>
      <dgm:t>
        <a:bodyPr/>
        <a:lstStyle/>
        <a:p>
          <a:r>
            <a:rPr lang="en-US" dirty="0"/>
            <a:t>Assess environment to be inviting and supportive</a:t>
          </a:r>
        </a:p>
      </dgm:t>
    </dgm:pt>
    <dgm:pt modelId="{38792BFC-86C9-4BC3-BAD9-B75842BB1A15}" type="parTrans" cxnId="{62E052D7-5A9D-4C73-A711-E8BEA9651945}">
      <dgm:prSet/>
      <dgm:spPr/>
      <dgm:t>
        <a:bodyPr/>
        <a:lstStyle/>
        <a:p>
          <a:endParaRPr lang="en-US"/>
        </a:p>
      </dgm:t>
    </dgm:pt>
    <dgm:pt modelId="{259C2F54-924D-4B1E-A8D4-0822BEF2BB8E}" type="sibTrans" cxnId="{62E052D7-5A9D-4C73-A711-E8BEA9651945}">
      <dgm:prSet/>
      <dgm:spPr/>
      <dgm:t>
        <a:bodyPr/>
        <a:lstStyle/>
        <a:p>
          <a:endParaRPr lang="en-US"/>
        </a:p>
      </dgm:t>
    </dgm:pt>
    <dgm:pt modelId="{A0129CE5-C3FF-4CEC-B9EF-A48142F2044C}">
      <dgm:prSet/>
      <dgm:spPr/>
      <dgm:t>
        <a:bodyPr/>
        <a:lstStyle/>
        <a:p>
          <a:r>
            <a:rPr lang="en-US" dirty="0"/>
            <a:t>Create shared areas that welcome cultural healing methods</a:t>
          </a:r>
        </a:p>
      </dgm:t>
    </dgm:pt>
    <dgm:pt modelId="{EF630506-853E-40C3-ADE9-313C00DBFF93}" type="parTrans" cxnId="{30E03550-E324-4D67-AD54-7A54496D2AB3}">
      <dgm:prSet/>
      <dgm:spPr/>
      <dgm:t>
        <a:bodyPr/>
        <a:lstStyle/>
        <a:p>
          <a:endParaRPr lang="en-US"/>
        </a:p>
      </dgm:t>
    </dgm:pt>
    <dgm:pt modelId="{5C8BC5D8-651F-4896-8522-633039A4064C}" type="sibTrans" cxnId="{30E03550-E324-4D67-AD54-7A54496D2AB3}">
      <dgm:prSet/>
      <dgm:spPr/>
      <dgm:t>
        <a:bodyPr/>
        <a:lstStyle/>
        <a:p>
          <a:endParaRPr lang="en-US"/>
        </a:p>
      </dgm:t>
    </dgm:pt>
    <dgm:pt modelId="{041744A5-932C-474D-922C-1E11A040727C}">
      <dgm:prSet/>
      <dgm:spPr/>
      <dgm:t>
        <a:bodyPr/>
        <a:lstStyle/>
        <a:p>
          <a:r>
            <a:rPr lang="en-US" dirty="0"/>
            <a:t>Engage patients/tribal members in planning process</a:t>
          </a:r>
        </a:p>
      </dgm:t>
    </dgm:pt>
    <dgm:pt modelId="{3D1AF3B3-A314-4A8A-94BA-4F69BCCF4E3B}" type="parTrans" cxnId="{963306E4-0C96-4CD3-A080-75264415747C}">
      <dgm:prSet/>
      <dgm:spPr/>
      <dgm:t>
        <a:bodyPr/>
        <a:lstStyle/>
        <a:p>
          <a:endParaRPr lang="en-US"/>
        </a:p>
      </dgm:t>
    </dgm:pt>
    <dgm:pt modelId="{E2DC315A-14A9-450F-B2B5-542A8826FF4C}" type="sibTrans" cxnId="{963306E4-0C96-4CD3-A080-75264415747C}">
      <dgm:prSet/>
      <dgm:spPr/>
      <dgm:t>
        <a:bodyPr/>
        <a:lstStyle/>
        <a:p>
          <a:endParaRPr lang="en-US"/>
        </a:p>
      </dgm:t>
    </dgm:pt>
    <dgm:pt modelId="{B80B773A-4D9A-4EFB-A836-1D1A245191F2}">
      <dgm:prSet/>
      <dgm:spPr/>
      <dgm:t>
        <a:bodyPr/>
        <a:lstStyle/>
        <a:p>
          <a:r>
            <a:rPr lang="en-US" dirty="0"/>
            <a:t>Facilitate incorporating patient feedback </a:t>
          </a:r>
        </a:p>
      </dgm:t>
    </dgm:pt>
    <dgm:pt modelId="{C2109523-BC2F-4764-9364-C15DAE9CD8CB}" type="parTrans" cxnId="{90313D53-FBBA-463A-B543-38ABFF967293}">
      <dgm:prSet/>
      <dgm:spPr/>
      <dgm:t>
        <a:bodyPr/>
        <a:lstStyle/>
        <a:p>
          <a:endParaRPr lang="en-US"/>
        </a:p>
      </dgm:t>
    </dgm:pt>
    <dgm:pt modelId="{A7F8B130-9A84-483A-99AC-96073E8D8D3D}" type="sibTrans" cxnId="{90313D53-FBBA-463A-B543-38ABFF967293}">
      <dgm:prSet/>
      <dgm:spPr/>
      <dgm:t>
        <a:bodyPr/>
        <a:lstStyle/>
        <a:p>
          <a:endParaRPr lang="en-US"/>
        </a:p>
      </dgm:t>
    </dgm:pt>
    <dgm:pt modelId="{7275813A-147A-4F6E-8662-382FE7E4A8F2}">
      <dgm:prSet/>
      <dgm:spPr/>
      <dgm:t>
        <a:bodyPr/>
        <a:lstStyle/>
        <a:p>
          <a:r>
            <a:rPr lang="en-US" dirty="0">
              <a:solidFill>
                <a:srgbClr val="23456D"/>
              </a:solidFill>
            </a:rPr>
            <a:t>Foster partnerships that support a trauma-informed approach &amp; encourage traditional healing</a:t>
          </a:r>
        </a:p>
      </dgm:t>
    </dgm:pt>
    <dgm:pt modelId="{0C416DBE-145F-4BA2-A847-2A8D129FCFBE}" type="parTrans" cxnId="{6138D09D-FBD6-4687-A4AE-ED0F879518F5}">
      <dgm:prSet/>
      <dgm:spPr/>
      <dgm:t>
        <a:bodyPr/>
        <a:lstStyle/>
        <a:p>
          <a:endParaRPr lang="en-US"/>
        </a:p>
      </dgm:t>
    </dgm:pt>
    <dgm:pt modelId="{C30B343C-E05D-4A77-9496-76B72C9E2977}" type="sibTrans" cxnId="{6138D09D-FBD6-4687-A4AE-ED0F879518F5}">
      <dgm:prSet/>
      <dgm:spPr/>
      <dgm:t>
        <a:bodyPr/>
        <a:lstStyle/>
        <a:p>
          <a:endParaRPr lang="en-US"/>
        </a:p>
      </dgm:t>
    </dgm:pt>
    <dgm:pt modelId="{55324322-DFD0-48CD-8125-2F03CC5E650B}">
      <dgm:prSet/>
      <dgm:spPr/>
      <dgm:t>
        <a:bodyPr/>
        <a:lstStyle/>
        <a:p>
          <a:r>
            <a:rPr lang="en-US" dirty="0">
              <a:solidFill>
                <a:srgbClr val="23456D"/>
              </a:solidFill>
            </a:rPr>
            <a:t>Train staff on policies/procedures, trauma-screening tools and referral processes, de-escalation, follow-up and support.</a:t>
          </a:r>
        </a:p>
      </dgm:t>
    </dgm:pt>
    <dgm:pt modelId="{C4CAA884-9119-47FC-9AF6-7CB746A1688F}" type="parTrans" cxnId="{0839B2F0-770D-4097-A729-CBBC8DA000D2}">
      <dgm:prSet/>
      <dgm:spPr/>
      <dgm:t>
        <a:bodyPr/>
        <a:lstStyle/>
        <a:p>
          <a:endParaRPr lang="en-US"/>
        </a:p>
      </dgm:t>
    </dgm:pt>
    <dgm:pt modelId="{B88FB1DA-CBCA-43F3-A812-1880FFFEE61C}" type="sibTrans" cxnId="{0839B2F0-770D-4097-A729-CBBC8DA000D2}">
      <dgm:prSet/>
      <dgm:spPr/>
      <dgm:t>
        <a:bodyPr/>
        <a:lstStyle/>
        <a:p>
          <a:endParaRPr lang="en-US"/>
        </a:p>
      </dgm:t>
    </dgm:pt>
    <dgm:pt modelId="{2EDBC2A9-F7B4-458F-9BA6-AB423C698763}">
      <dgm:prSet/>
      <dgm:spPr/>
      <dgm:t>
        <a:bodyPr/>
        <a:lstStyle/>
        <a:p>
          <a:r>
            <a:rPr lang="en-US" dirty="0">
              <a:solidFill>
                <a:srgbClr val="23456D"/>
              </a:solidFill>
            </a:rPr>
            <a:t>Facilitate communication with partners about goals and priorities for trauma-informed care</a:t>
          </a:r>
        </a:p>
      </dgm:t>
    </dgm:pt>
    <dgm:pt modelId="{0D0008EA-DCC1-40F2-954F-D1ABAF7032B2}" type="parTrans" cxnId="{A8D9E373-0EFC-4D37-8AA7-F3421E606ED7}">
      <dgm:prSet/>
      <dgm:spPr/>
      <dgm:t>
        <a:bodyPr/>
        <a:lstStyle/>
        <a:p>
          <a:endParaRPr lang="en-US"/>
        </a:p>
      </dgm:t>
    </dgm:pt>
    <dgm:pt modelId="{1B9811C5-8527-4E89-91BB-53591B724C35}" type="sibTrans" cxnId="{A8D9E373-0EFC-4D37-8AA7-F3421E606ED7}">
      <dgm:prSet/>
      <dgm:spPr/>
      <dgm:t>
        <a:bodyPr/>
        <a:lstStyle/>
        <a:p>
          <a:endParaRPr lang="en-US"/>
        </a:p>
      </dgm:t>
    </dgm:pt>
    <dgm:pt modelId="{3825A7CA-EF30-4CF3-8867-FD040015F0AC}">
      <dgm:prSet/>
      <dgm:spPr/>
      <dgm:t>
        <a:bodyPr/>
        <a:lstStyle/>
        <a:p>
          <a:r>
            <a:rPr lang="en-US" dirty="0">
              <a:solidFill>
                <a:srgbClr val="23456D"/>
              </a:solidFill>
            </a:rPr>
            <a:t>Assist with developing </a:t>
          </a:r>
          <a:r>
            <a:rPr lang="en-US" b="1" dirty="0">
              <a:solidFill>
                <a:srgbClr val="23456D"/>
              </a:solidFill>
            </a:rPr>
            <a:t>policies to support staff with historical or secondary trauma</a:t>
          </a:r>
        </a:p>
      </dgm:t>
    </dgm:pt>
    <dgm:pt modelId="{1E210466-0B12-4975-B23C-78240AA21919}" type="parTrans" cxnId="{1F237A6D-693D-4283-9484-8E2A2D3F6A55}">
      <dgm:prSet/>
      <dgm:spPr/>
      <dgm:t>
        <a:bodyPr/>
        <a:lstStyle/>
        <a:p>
          <a:endParaRPr lang="en-US"/>
        </a:p>
      </dgm:t>
    </dgm:pt>
    <dgm:pt modelId="{2EF33DAF-4FC9-4657-8CDB-A9AD6B0A9F49}" type="sibTrans" cxnId="{1F237A6D-693D-4283-9484-8E2A2D3F6A55}">
      <dgm:prSet/>
      <dgm:spPr/>
      <dgm:t>
        <a:bodyPr/>
        <a:lstStyle/>
        <a:p>
          <a:endParaRPr lang="en-US"/>
        </a:p>
      </dgm:t>
    </dgm:pt>
    <dgm:pt modelId="{E1249E70-5E1E-4647-BEB5-DA141C8B753C}">
      <dgm:prSet custT="1"/>
      <dgm:spPr>
        <a:solidFill>
          <a:srgbClr val="AD9841"/>
        </a:solidFill>
      </dgm:spPr>
      <dgm:t>
        <a:bodyPr/>
        <a:lstStyle/>
        <a:p>
          <a:r>
            <a:rPr lang="en-US" sz="1600" b="1" dirty="0">
              <a:solidFill>
                <a:srgbClr val="23456D"/>
              </a:solidFill>
            </a:rPr>
            <a:t>Year 2</a:t>
          </a:r>
          <a:endParaRPr lang="en-US" sz="1600" dirty="0">
            <a:solidFill>
              <a:srgbClr val="23456D"/>
            </a:solidFill>
          </a:endParaRPr>
        </a:p>
      </dgm:t>
    </dgm:pt>
    <dgm:pt modelId="{720A1031-E5E7-4348-A877-7D8A32CE6416}" type="parTrans" cxnId="{B4625D6D-F854-45C1-A01A-73E9650A4054}">
      <dgm:prSet/>
      <dgm:spPr/>
      <dgm:t>
        <a:bodyPr/>
        <a:lstStyle/>
        <a:p>
          <a:endParaRPr lang="en-US"/>
        </a:p>
      </dgm:t>
    </dgm:pt>
    <dgm:pt modelId="{925630E2-D49B-414A-8663-93F1A4478D4C}" type="sibTrans" cxnId="{B4625D6D-F854-45C1-A01A-73E9650A4054}">
      <dgm:prSet/>
      <dgm:spPr/>
      <dgm:t>
        <a:bodyPr/>
        <a:lstStyle/>
        <a:p>
          <a:endParaRPr lang="en-US"/>
        </a:p>
      </dgm:t>
    </dgm:pt>
    <dgm:pt modelId="{97FA54A0-E438-418B-B670-155272C0CA24}">
      <dgm:prSet/>
      <dgm:spPr/>
      <dgm:t>
        <a:bodyPr/>
        <a:lstStyle/>
        <a:p>
          <a:pPr>
            <a:buFont typeface="Symbol" panose="05050102010706020507" pitchFamily="18" charset="2"/>
            <a:buChar char=""/>
          </a:pPr>
          <a:r>
            <a:rPr lang="en-US" b="1" dirty="0">
              <a:solidFill>
                <a:srgbClr val="23456D"/>
              </a:solidFill>
            </a:rPr>
            <a:t>Screening, Assessment and Treatment Services</a:t>
          </a:r>
          <a:endParaRPr lang="en-US" dirty="0">
            <a:solidFill>
              <a:srgbClr val="23456D"/>
            </a:solidFill>
          </a:endParaRPr>
        </a:p>
      </dgm:t>
    </dgm:pt>
    <dgm:pt modelId="{2010740F-1966-46D9-8B62-F82F0ECE2D7A}" type="parTrans" cxnId="{1148205E-8C33-4BB8-A108-ED360A547ED9}">
      <dgm:prSet/>
      <dgm:spPr/>
      <dgm:t>
        <a:bodyPr/>
        <a:lstStyle/>
        <a:p>
          <a:endParaRPr lang="en-US"/>
        </a:p>
      </dgm:t>
    </dgm:pt>
    <dgm:pt modelId="{654B3ED8-10CE-4F4A-8E31-07BE4B0256DB}" type="sibTrans" cxnId="{1148205E-8C33-4BB8-A108-ED360A547ED9}">
      <dgm:prSet/>
      <dgm:spPr/>
      <dgm:t>
        <a:bodyPr/>
        <a:lstStyle/>
        <a:p>
          <a:endParaRPr lang="en-US"/>
        </a:p>
      </dgm:t>
    </dgm:pt>
    <dgm:pt modelId="{2F36E61D-83CB-49E5-AE9F-36A0FA085565}">
      <dgm:prSet/>
      <dgm:spPr/>
      <dgm:t>
        <a:bodyPr/>
        <a:lstStyle/>
        <a:p>
          <a:pPr>
            <a:buFont typeface="Symbol" panose="05050102010706020507" pitchFamily="18" charset="2"/>
            <a:buChar char=""/>
          </a:pPr>
          <a:r>
            <a:rPr lang="en-US" b="1" dirty="0">
              <a:solidFill>
                <a:srgbClr val="23456D"/>
              </a:solidFill>
            </a:rPr>
            <a:t>Progress Monitoring and Quality Assurance</a:t>
          </a:r>
          <a:endParaRPr lang="en-US" dirty="0">
            <a:solidFill>
              <a:srgbClr val="23456D"/>
            </a:solidFill>
          </a:endParaRPr>
        </a:p>
      </dgm:t>
    </dgm:pt>
    <dgm:pt modelId="{37C14EA2-9EAB-4F70-BE81-DA55A295ED2E}" type="parTrans" cxnId="{A68649A7-E052-434A-86AB-4C7129A395EF}">
      <dgm:prSet/>
      <dgm:spPr/>
      <dgm:t>
        <a:bodyPr/>
        <a:lstStyle/>
        <a:p>
          <a:endParaRPr lang="en-US"/>
        </a:p>
      </dgm:t>
    </dgm:pt>
    <dgm:pt modelId="{A0303BCE-1C51-4653-9D92-BDE5BDA3A926}" type="sibTrans" cxnId="{A68649A7-E052-434A-86AB-4C7129A395EF}">
      <dgm:prSet/>
      <dgm:spPr/>
      <dgm:t>
        <a:bodyPr/>
        <a:lstStyle/>
        <a:p>
          <a:endParaRPr lang="en-US"/>
        </a:p>
      </dgm:t>
    </dgm:pt>
    <dgm:pt modelId="{B1EE7B32-759F-46F2-8202-661C75280AC6}">
      <dgm:prSet/>
      <dgm:spPr/>
      <dgm:t>
        <a:bodyPr/>
        <a:lstStyle/>
        <a:p>
          <a:pPr>
            <a:buFont typeface="Symbol" panose="05050102010706020507" pitchFamily="18" charset="2"/>
            <a:buChar char=""/>
          </a:pPr>
          <a:r>
            <a:rPr lang="en-US" dirty="0">
              <a:solidFill>
                <a:srgbClr val="23456D"/>
              </a:solidFill>
            </a:rPr>
            <a:t>Assess organization’s ability to provide trauma-specific treatment</a:t>
          </a:r>
        </a:p>
      </dgm:t>
    </dgm:pt>
    <dgm:pt modelId="{68E071C1-4B82-44EE-82D2-977B4EB8C14A}" type="parTrans" cxnId="{B0CA9C24-8C90-4A5D-9527-92AD7A15EF4A}">
      <dgm:prSet/>
      <dgm:spPr/>
      <dgm:t>
        <a:bodyPr/>
        <a:lstStyle/>
        <a:p>
          <a:endParaRPr lang="en-US"/>
        </a:p>
      </dgm:t>
    </dgm:pt>
    <dgm:pt modelId="{6C503F56-D3FC-403A-B61F-7F89110C7631}" type="sibTrans" cxnId="{B0CA9C24-8C90-4A5D-9527-92AD7A15EF4A}">
      <dgm:prSet/>
      <dgm:spPr/>
      <dgm:t>
        <a:bodyPr/>
        <a:lstStyle/>
        <a:p>
          <a:endParaRPr lang="en-US"/>
        </a:p>
      </dgm:t>
    </dgm:pt>
    <dgm:pt modelId="{60A131B7-C4DF-45CC-BF5B-9164A99EA148}">
      <dgm:prSet/>
      <dgm:spPr/>
      <dgm:t>
        <a:bodyPr/>
        <a:lstStyle/>
        <a:p>
          <a:pPr>
            <a:buFont typeface="Symbol" panose="05050102010706020507" pitchFamily="18" charset="2"/>
            <a:buChar char=""/>
          </a:pPr>
          <a:r>
            <a:rPr lang="en-US" dirty="0">
              <a:solidFill>
                <a:srgbClr val="23456D"/>
              </a:solidFill>
            </a:rPr>
            <a:t>Assess implementation progress and identify strengths and weaknesses</a:t>
          </a:r>
        </a:p>
      </dgm:t>
    </dgm:pt>
    <dgm:pt modelId="{D1CD3FBC-3A2C-4BFF-9769-40D1D77DADED}" type="parTrans" cxnId="{AA26B749-F2BE-40CF-8158-76C4413022C8}">
      <dgm:prSet/>
      <dgm:spPr/>
      <dgm:t>
        <a:bodyPr/>
        <a:lstStyle/>
        <a:p>
          <a:endParaRPr lang="en-US"/>
        </a:p>
      </dgm:t>
    </dgm:pt>
    <dgm:pt modelId="{F1078988-5A24-4434-93E8-10AB5C845D36}" type="sibTrans" cxnId="{AA26B749-F2BE-40CF-8158-76C4413022C8}">
      <dgm:prSet/>
      <dgm:spPr/>
      <dgm:t>
        <a:bodyPr/>
        <a:lstStyle/>
        <a:p>
          <a:endParaRPr lang="en-US"/>
        </a:p>
      </dgm:t>
    </dgm:pt>
    <dgm:pt modelId="{39897424-5CA5-49BF-B24C-DA18F7B6C45E}">
      <dgm:prSet/>
      <dgm:spPr/>
      <dgm:t>
        <a:bodyPr/>
        <a:lstStyle/>
        <a:p>
          <a:pPr>
            <a:buFont typeface="Symbol" panose="05050102010706020507" pitchFamily="18" charset="2"/>
            <a:buChar char=""/>
          </a:pPr>
          <a:r>
            <a:rPr lang="en-US" dirty="0">
              <a:solidFill>
                <a:srgbClr val="23456D"/>
              </a:solidFill>
            </a:rPr>
            <a:t>Guide monitoring</a:t>
          </a:r>
        </a:p>
      </dgm:t>
    </dgm:pt>
    <dgm:pt modelId="{BBD7700E-CC12-4874-AA5F-C31F7A85C952}" type="parTrans" cxnId="{3B987B03-B900-41AB-9327-E2EC492B3292}">
      <dgm:prSet/>
      <dgm:spPr/>
      <dgm:t>
        <a:bodyPr/>
        <a:lstStyle/>
        <a:p>
          <a:endParaRPr lang="en-US"/>
        </a:p>
      </dgm:t>
    </dgm:pt>
    <dgm:pt modelId="{7D5F886D-E677-44A8-A282-96867772E7A2}" type="sibTrans" cxnId="{3B987B03-B900-41AB-9327-E2EC492B3292}">
      <dgm:prSet/>
      <dgm:spPr/>
      <dgm:t>
        <a:bodyPr/>
        <a:lstStyle/>
        <a:p>
          <a:endParaRPr lang="en-US"/>
        </a:p>
      </dgm:t>
    </dgm:pt>
    <dgm:pt modelId="{FA070C32-9509-4F38-81F7-147329028864}">
      <dgm:prSet/>
      <dgm:spPr/>
      <dgm:t>
        <a:bodyPr/>
        <a:lstStyle/>
        <a:p>
          <a:pPr>
            <a:buFont typeface="Symbol" panose="05050102010706020507" pitchFamily="18" charset="2"/>
            <a:buChar char=""/>
          </a:pPr>
          <a:r>
            <a:rPr lang="en-US" dirty="0">
              <a:solidFill>
                <a:srgbClr val="23456D"/>
              </a:solidFill>
            </a:rPr>
            <a:t>Assist with selecting trauma screening tool(s) &amp; develop workflow for implementation</a:t>
          </a:r>
        </a:p>
      </dgm:t>
    </dgm:pt>
    <dgm:pt modelId="{32F93E61-7313-4463-BA49-A358F047A18B}" type="parTrans" cxnId="{43F50027-2878-4873-A3E5-9B997D8A8488}">
      <dgm:prSet/>
      <dgm:spPr/>
      <dgm:t>
        <a:bodyPr/>
        <a:lstStyle/>
        <a:p>
          <a:endParaRPr lang="en-US"/>
        </a:p>
      </dgm:t>
    </dgm:pt>
    <dgm:pt modelId="{B4A5C7A1-9FBE-442A-9868-737303061563}" type="sibTrans" cxnId="{43F50027-2878-4873-A3E5-9B997D8A8488}">
      <dgm:prSet/>
      <dgm:spPr/>
      <dgm:t>
        <a:bodyPr/>
        <a:lstStyle/>
        <a:p>
          <a:endParaRPr lang="en-US"/>
        </a:p>
      </dgm:t>
    </dgm:pt>
    <dgm:pt modelId="{94B20A08-0706-49E6-9090-14983AF99C87}">
      <dgm:prSet/>
      <dgm:spPr/>
      <dgm:t>
        <a:bodyPr/>
        <a:lstStyle/>
        <a:p>
          <a:r>
            <a:rPr lang="en-US" dirty="0">
              <a:solidFill>
                <a:srgbClr val="23456D"/>
              </a:solidFill>
            </a:rPr>
            <a:t>Support human resources (HR) to incorporate </a:t>
          </a:r>
          <a:r>
            <a:rPr lang="en-US" b="1" dirty="0">
              <a:solidFill>
                <a:srgbClr val="23456D"/>
              </a:solidFill>
            </a:rPr>
            <a:t>TIC principles into hiring, supervision and evaluation</a:t>
          </a:r>
        </a:p>
      </dgm:t>
    </dgm:pt>
    <dgm:pt modelId="{8A41B2D8-63A0-47FB-ABC4-7BE0AFD3728C}" type="sibTrans" cxnId="{80935DA1-D746-4D8F-9511-CE218DBA9DAB}">
      <dgm:prSet/>
      <dgm:spPr/>
      <dgm:t>
        <a:bodyPr/>
        <a:lstStyle/>
        <a:p>
          <a:endParaRPr lang="en-US"/>
        </a:p>
      </dgm:t>
    </dgm:pt>
    <dgm:pt modelId="{6F082A12-A143-40C1-8A62-63870A02CDEB}" type="parTrans" cxnId="{80935DA1-D746-4D8F-9511-CE218DBA9DAB}">
      <dgm:prSet/>
      <dgm:spPr/>
      <dgm:t>
        <a:bodyPr/>
        <a:lstStyle/>
        <a:p>
          <a:endParaRPr lang="en-US"/>
        </a:p>
      </dgm:t>
    </dgm:pt>
    <dgm:pt modelId="{350E166B-EACE-4FCD-8724-ABA0D49D1541}" type="pres">
      <dgm:prSet presAssocID="{687A9662-E2EC-4355-8B11-B05416BDE4C8}" presName="Name0" presStyleCnt="0">
        <dgm:presLayoutVars>
          <dgm:dir/>
          <dgm:animLvl val="lvl"/>
          <dgm:resizeHandles val="exact"/>
        </dgm:presLayoutVars>
      </dgm:prSet>
      <dgm:spPr/>
    </dgm:pt>
    <dgm:pt modelId="{78EEC3CB-218E-497D-94BF-99F04ECF2149}" type="pres">
      <dgm:prSet presAssocID="{3D346B2D-ED99-4460-B15F-E83AF0E734AB}" presName="composite" presStyleCnt="0"/>
      <dgm:spPr/>
    </dgm:pt>
    <dgm:pt modelId="{B918D509-EC51-4622-9F57-1E0FF5BF2161}" type="pres">
      <dgm:prSet presAssocID="{3D346B2D-ED99-4460-B15F-E83AF0E734AB}" presName="parTx" presStyleLbl="node1" presStyleIdx="0" presStyleCnt="5">
        <dgm:presLayoutVars>
          <dgm:chMax val="0"/>
          <dgm:chPref val="0"/>
          <dgm:bulletEnabled val="1"/>
        </dgm:presLayoutVars>
      </dgm:prSet>
      <dgm:spPr/>
    </dgm:pt>
    <dgm:pt modelId="{448F6173-8CE4-4167-B67F-3221E6DCE20E}" type="pres">
      <dgm:prSet presAssocID="{3D346B2D-ED99-4460-B15F-E83AF0E734AB}" presName="desTx" presStyleLbl="revTx" presStyleIdx="0" presStyleCnt="5">
        <dgm:presLayoutVars>
          <dgm:bulletEnabled val="1"/>
        </dgm:presLayoutVars>
      </dgm:prSet>
      <dgm:spPr/>
    </dgm:pt>
    <dgm:pt modelId="{71903859-6296-4A6A-992C-B52FAA8420E8}" type="pres">
      <dgm:prSet presAssocID="{76B62F53-6D88-4547-AB6F-7019DEE7CB48}" presName="space" presStyleCnt="0"/>
      <dgm:spPr/>
    </dgm:pt>
    <dgm:pt modelId="{0F2F7C1F-1E5C-4CC0-92C5-1ECAB6C3A11E}" type="pres">
      <dgm:prSet presAssocID="{F3A914EC-C57A-42B1-9469-C03F7B87CF76}" presName="composite" presStyleCnt="0"/>
      <dgm:spPr/>
    </dgm:pt>
    <dgm:pt modelId="{A4161213-B7E3-4516-8322-6FF1F89EF583}" type="pres">
      <dgm:prSet presAssocID="{F3A914EC-C57A-42B1-9469-C03F7B87CF76}" presName="parTx" presStyleLbl="node1" presStyleIdx="1" presStyleCnt="5">
        <dgm:presLayoutVars>
          <dgm:chMax val="0"/>
          <dgm:chPref val="0"/>
          <dgm:bulletEnabled val="1"/>
        </dgm:presLayoutVars>
      </dgm:prSet>
      <dgm:spPr/>
    </dgm:pt>
    <dgm:pt modelId="{80DAC853-A303-4753-8410-7D507CFCF133}" type="pres">
      <dgm:prSet presAssocID="{F3A914EC-C57A-42B1-9469-C03F7B87CF76}" presName="desTx" presStyleLbl="revTx" presStyleIdx="1" presStyleCnt="5">
        <dgm:presLayoutVars>
          <dgm:bulletEnabled val="1"/>
        </dgm:presLayoutVars>
      </dgm:prSet>
      <dgm:spPr/>
    </dgm:pt>
    <dgm:pt modelId="{824AED44-DE2F-4539-9215-F97D3DAD1C3D}" type="pres">
      <dgm:prSet presAssocID="{F022ACB7-5ED9-4A07-BE46-6B805AD9DDEB}" presName="space" presStyleCnt="0"/>
      <dgm:spPr/>
    </dgm:pt>
    <dgm:pt modelId="{57B95762-B7D2-4FED-8C2B-36EE3D775CCC}" type="pres">
      <dgm:prSet presAssocID="{0804EB74-1955-46FA-9FFC-3E2A7B9B917A}" presName="composite" presStyleCnt="0"/>
      <dgm:spPr/>
    </dgm:pt>
    <dgm:pt modelId="{0F1FEF6F-1151-4348-B430-4B49B058BBFC}" type="pres">
      <dgm:prSet presAssocID="{0804EB74-1955-46FA-9FFC-3E2A7B9B917A}" presName="parTx" presStyleLbl="node1" presStyleIdx="2" presStyleCnt="5">
        <dgm:presLayoutVars>
          <dgm:chMax val="0"/>
          <dgm:chPref val="0"/>
          <dgm:bulletEnabled val="1"/>
        </dgm:presLayoutVars>
      </dgm:prSet>
      <dgm:spPr/>
    </dgm:pt>
    <dgm:pt modelId="{7AD9AAEF-AA2D-42F2-9894-4445C3FAF894}" type="pres">
      <dgm:prSet presAssocID="{0804EB74-1955-46FA-9FFC-3E2A7B9B917A}" presName="desTx" presStyleLbl="revTx" presStyleIdx="2" presStyleCnt="5">
        <dgm:presLayoutVars>
          <dgm:bulletEnabled val="1"/>
        </dgm:presLayoutVars>
      </dgm:prSet>
      <dgm:spPr/>
    </dgm:pt>
    <dgm:pt modelId="{6C951EE8-E709-4173-8F64-A8ED499D5C0D}" type="pres">
      <dgm:prSet presAssocID="{F80BF335-7A52-49CD-8018-289A88255467}" presName="space" presStyleCnt="0"/>
      <dgm:spPr/>
    </dgm:pt>
    <dgm:pt modelId="{FE8EC57D-3858-416D-8AE9-93699567B427}" type="pres">
      <dgm:prSet presAssocID="{BCBE355F-81C9-4EA6-AF12-BE1858E10B7C}" presName="composite" presStyleCnt="0"/>
      <dgm:spPr/>
    </dgm:pt>
    <dgm:pt modelId="{E7D5F781-8F9A-40C5-91C0-9195CC6D85FB}" type="pres">
      <dgm:prSet presAssocID="{BCBE355F-81C9-4EA6-AF12-BE1858E10B7C}" presName="parTx" presStyleLbl="node1" presStyleIdx="3" presStyleCnt="5">
        <dgm:presLayoutVars>
          <dgm:chMax val="0"/>
          <dgm:chPref val="0"/>
          <dgm:bulletEnabled val="1"/>
        </dgm:presLayoutVars>
      </dgm:prSet>
      <dgm:spPr/>
    </dgm:pt>
    <dgm:pt modelId="{3A1974C2-81FD-438D-8576-C294EDE9FC69}" type="pres">
      <dgm:prSet presAssocID="{BCBE355F-81C9-4EA6-AF12-BE1858E10B7C}" presName="desTx" presStyleLbl="revTx" presStyleIdx="3" presStyleCnt="5">
        <dgm:presLayoutVars>
          <dgm:bulletEnabled val="1"/>
        </dgm:presLayoutVars>
      </dgm:prSet>
      <dgm:spPr/>
    </dgm:pt>
    <dgm:pt modelId="{5B84BB72-B85C-40D0-B925-B1C67FBFFA40}" type="pres">
      <dgm:prSet presAssocID="{3D70B2D2-8E05-47A2-929E-A86CF0B811B4}" presName="space" presStyleCnt="0"/>
      <dgm:spPr/>
    </dgm:pt>
    <dgm:pt modelId="{CA05BFB5-6BAE-416C-97CE-ABA4954445FD}" type="pres">
      <dgm:prSet presAssocID="{E1249E70-5E1E-4647-BEB5-DA141C8B753C}" presName="composite" presStyleCnt="0"/>
      <dgm:spPr/>
    </dgm:pt>
    <dgm:pt modelId="{85C48DC3-F8FA-4E1B-A1C0-E03D44A54AD5}" type="pres">
      <dgm:prSet presAssocID="{E1249E70-5E1E-4647-BEB5-DA141C8B753C}" presName="parTx" presStyleLbl="node1" presStyleIdx="4" presStyleCnt="5">
        <dgm:presLayoutVars>
          <dgm:chMax val="0"/>
          <dgm:chPref val="0"/>
          <dgm:bulletEnabled val="1"/>
        </dgm:presLayoutVars>
      </dgm:prSet>
      <dgm:spPr/>
    </dgm:pt>
    <dgm:pt modelId="{38F10790-C65C-4AD9-8FA3-1E09EF49B1C1}" type="pres">
      <dgm:prSet presAssocID="{E1249E70-5E1E-4647-BEB5-DA141C8B753C}" presName="desTx" presStyleLbl="revTx" presStyleIdx="4" presStyleCnt="5">
        <dgm:presLayoutVars>
          <dgm:bulletEnabled val="1"/>
        </dgm:presLayoutVars>
      </dgm:prSet>
      <dgm:spPr/>
    </dgm:pt>
  </dgm:ptLst>
  <dgm:cxnLst>
    <dgm:cxn modelId="{36F25902-8094-43CC-8BB9-7B5047C40E26}" type="presOf" srcId="{230D8FAE-951D-4CC6-9535-92C02FA7EA51}" destId="{80DAC853-A303-4753-8410-7D507CFCF133}" srcOrd="0" destOrd="3" presId="urn:microsoft.com/office/officeart/2005/8/layout/chevron1"/>
    <dgm:cxn modelId="{3B987B03-B900-41AB-9327-E2EC492B3292}" srcId="{2F36E61D-83CB-49E5-AE9F-36A0FA085565}" destId="{39897424-5CA5-49BF-B24C-DA18F7B6C45E}" srcOrd="1" destOrd="0" parTransId="{BBD7700E-CC12-4874-AA5F-C31F7A85C952}" sibTransId="{7D5F886D-E677-44A8-A282-96867772E7A2}"/>
    <dgm:cxn modelId="{4CD48105-2323-4714-B5CE-B77801CD5A2F}" srcId="{F3A914EC-C57A-42B1-9469-C03F7B87CF76}" destId="{F9D93D04-F0B6-4525-A469-BF8EDBCADDF6}" srcOrd="0" destOrd="0" parTransId="{33C88C9C-58D7-447A-8897-2F6110F7E6DB}" sibTransId="{1A27FC32-692C-4050-85B9-DF852BFE9BFE}"/>
    <dgm:cxn modelId="{F79FFA07-4B69-413A-BA58-C4A6A508E370}" type="presOf" srcId="{BB111292-9664-42E7-8566-A8CAE56817B4}" destId="{448F6173-8CE4-4167-B67F-3221E6DCE20E}" srcOrd="0" destOrd="2" presId="urn:microsoft.com/office/officeart/2005/8/layout/chevron1"/>
    <dgm:cxn modelId="{0187D00F-6F3B-445E-98C5-7FAB5B511E8D}" srcId="{04F4DB72-B4DA-4E3A-9E41-B961E93B6327}" destId="{2C0AC4CC-92C9-4621-A53C-A928DF51F31C}" srcOrd="0" destOrd="0" parTransId="{792B225C-5A6E-4091-8A13-41C07F62302B}" sibTransId="{3A775394-8BFB-4181-B183-C49B29337E18}"/>
    <dgm:cxn modelId="{4C6F8D14-F6E5-41FE-B558-929B1C51B386}" srcId="{687A9662-E2EC-4355-8B11-B05416BDE4C8}" destId="{0804EB74-1955-46FA-9FFC-3E2A7B9B917A}" srcOrd="2" destOrd="0" parTransId="{97246625-4726-4C88-961D-3A81790A90EC}" sibTransId="{F80BF335-7A52-49CD-8018-289A88255467}"/>
    <dgm:cxn modelId="{2B88EB16-5824-4016-B9D3-9DD8E056510D}" type="presOf" srcId="{F9D93D04-F0B6-4525-A469-BF8EDBCADDF6}" destId="{80DAC853-A303-4753-8410-7D507CFCF133}" srcOrd="0" destOrd="0" presId="urn:microsoft.com/office/officeart/2005/8/layout/chevron1"/>
    <dgm:cxn modelId="{EED79319-8C14-4917-987B-512E08055113}" type="presOf" srcId="{FA070C32-9509-4F38-81F7-147329028864}" destId="{38F10790-C65C-4AD9-8FA3-1E09EF49B1C1}" srcOrd="0" destOrd="2" presId="urn:microsoft.com/office/officeart/2005/8/layout/chevron1"/>
    <dgm:cxn modelId="{2F890C23-39BA-44C6-B686-1186D09AB357}" type="presOf" srcId="{041744A5-932C-474D-922C-1E11A040727C}" destId="{80DAC853-A303-4753-8410-7D507CFCF133}" srcOrd="0" destOrd="4" presId="urn:microsoft.com/office/officeart/2005/8/layout/chevron1"/>
    <dgm:cxn modelId="{B0CA9C24-8C90-4A5D-9527-92AD7A15EF4A}" srcId="{97FA54A0-E438-418B-B670-155272C0CA24}" destId="{B1EE7B32-759F-46F2-8202-661C75280AC6}" srcOrd="0" destOrd="0" parTransId="{68E071C1-4B82-44EE-82D2-977B4EB8C14A}" sibTransId="{6C503F56-D3FC-403A-B61F-7F89110C7631}"/>
    <dgm:cxn modelId="{C73C4025-7D68-4F43-BDFC-E328A6B4948F}" srcId="{687A9662-E2EC-4355-8B11-B05416BDE4C8}" destId="{F3A914EC-C57A-42B1-9469-C03F7B87CF76}" srcOrd="1" destOrd="0" parTransId="{3DB4B6F2-A9FE-4356-8AEC-67F3E6A82465}" sibTransId="{F022ACB7-5ED9-4A07-BE46-6B805AD9DDEB}"/>
    <dgm:cxn modelId="{43F50027-2878-4873-A3E5-9B997D8A8488}" srcId="{97FA54A0-E438-418B-B670-155272C0CA24}" destId="{FA070C32-9509-4F38-81F7-147329028864}" srcOrd="1" destOrd="0" parTransId="{32F93E61-7313-4463-BA49-A358F047A18B}" sibTransId="{B4A5C7A1-9FBE-442A-9868-737303061563}"/>
    <dgm:cxn modelId="{C3352427-C56B-42F8-9EFB-ABBC4AFEF0FE}" srcId="{BB5AFAF3-489C-4E20-8D58-EE7D1B4A89E5}" destId="{BB111292-9664-42E7-8566-A8CAE56817B4}" srcOrd="1" destOrd="0" parTransId="{E773DD10-C072-4D79-B9D2-2BEEE24C015C}" sibTransId="{790E368E-18BF-49D7-BF36-D9E07A590233}"/>
    <dgm:cxn modelId="{434A4D2D-8A2F-43D8-99D8-117DEEABF5C8}" type="presOf" srcId="{BB5AFAF3-489C-4E20-8D58-EE7D1B4A89E5}" destId="{448F6173-8CE4-4167-B67F-3221E6DCE20E}" srcOrd="0" destOrd="0" presId="urn:microsoft.com/office/officeart/2005/8/layout/chevron1"/>
    <dgm:cxn modelId="{567A1F5C-0A93-4FDA-A880-30A30AB27A49}" srcId="{BCBE355F-81C9-4EA6-AF12-BE1858E10B7C}" destId="{D47A3185-3B2A-4AEE-9A36-120AE18CEF36}" srcOrd="0" destOrd="0" parTransId="{806D9390-125F-411B-97B0-69FBCFAE92D8}" sibTransId="{60689F08-6EC3-4CA5-A978-633E03EB39F3}"/>
    <dgm:cxn modelId="{1148205E-8C33-4BB8-A108-ED360A547ED9}" srcId="{E1249E70-5E1E-4647-BEB5-DA141C8B753C}" destId="{97FA54A0-E438-418B-B670-155272C0CA24}" srcOrd="0" destOrd="0" parTransId="{2010740F-1966-46D9-8B62-F82F0ECE2D7A}" sibTransId="{654B3ED8-10CE-4F4A-8E31-07BE4B0256DB}"/>
    <dgm:cxn modelId="{F746F95E-421D-4E62-9AB1-328390009302}" srcId="{3D346B2D-ED99-4460-B15F-E83AF0E734AB}" destId="{BB5AFAF3-489C-4E20-8D58-EE7D1B4A89E5}" srcOrd="0" destOrd="0" parTransId="{224EE8A8-BD9E-4CFC-9B14-D329E94C5C8D}" sibTransId="{68206B2B-25CF-4F87-8EF0-63D3A6D1E2BB}"/>
    <dgm:cxn modelId="{D4BA7341-50CF-4333-B260-84EEDA34DC08}" type="presOf" srcId="{55324322-DFD0-48CD-8125-2F03CC5E650B}" destId="{3A1974C2-81FD-438D-8576-C294EDE9FC69}" srcOrd="0" destOrd="3" presId="urn:microsoft.com/office/officeart/2005/8/layout/chevron1"/>
    <dgm:cxn modelId="{A632EB62-3BCA-49B6-9DC0-A4991A287E85}" type="presOf" srcId="{90759CDF-988E-4550-87D1-055E44844CE1}" destId="{448F6173-8CE4-4167-B67F-3221E6DCE20E}" srcOrd="0" destOrd="5" presId="urn:microsoft.com/office/officeart/2005/8/layout/chevron1"/>
    <dgm:cxn modelId="{C6AEB646-990F-4CA7-BA93-8F1315883772}" type="presOf" srcId="{2F36E61D-83CB-49E5-AE9F-36A0FA085565}" destId="{38F10790-C65C-4AD9-8FA3-1E09EF49B1C1}" srcOrd="0" destOrd="3" presId="urn:microsoft.com/office/officeart/2005/8/layout/chevron1"/>
    <dgm:cxn modelId="{AA26B749-F2BE-40CF-8158-76C4413022C8}" srcId="{2F36E61D-83CB-49E5-AE9F-36A0FA085565}" destId="{60A131B7-C4DF-45CC-BF5B-9164A99EA148}" srcOrd="0" destOrd="0" parTransId="{D1CD3FBC-3A2C-4BFF-9769-40D1D77DADED}" sibTransId="{F1078988-5A24-4434-93E8-10AB5C845D36}"/>
    <dgm:cxn modelId="{0D0B314D-454C-48DA-A696-A03EAC837313}" type="presOf" srcId="{970DD599-8B00-4175-97FB-9D009614CF6F}" destId="{7AD9AAEF-AA2D-42F2-9894-4445C3FAF894}" srcOrd="0" destOrd="0" presId="urn:microsoft.com/office/officeart/2005/8/layout/chevron1"/>
    <dgm:cxn modelId="{B4625D6D-F854-45C1-A01A-73E9650A4054}" srcId="{687A9662-E2EC-4355-8B11-B05416BDE4C8}" destId="{E1249E70-5E1E-4647-BEB5-DA141C8B753C}" srcOrd="4" destOrd="0" parTransId="{720A1031-E5E7-4348-A877-7D8A32CE6416}" sibTransId="{925630E2-D49B-414A-8663-93F1A4478D4C}"/>
    <dgm:cxn modelId="{1F237A6D-693D-4283-9484-8E2A2D3F6A55}" srcId="{D47A3185-3B2A-4AEE-9A36-120AE18CEF36}" destId="{3825A7CA-EF30-4CF3-8867-FD040015F0AC}" srcOrd="1" destOrd="0" parTransId="{1E210466-0B12-4975-B23C-78240AA21919}" sibTransId="{2EF33DAF-4FC9-4657-8CDB-A9AD6B0A9F49}"/>
    <dgm:cxn modelId="{22DEE94D-DAE6-4039-B7F6-D757D4A4E408}" type="presOf" srcId="{BBB11721-063C-49B2-92E6-9C81D375BDE2}" destId="{448F6173-8CE4-4167-B67F-3221E6DCE20E}" srcOrd="0" destOrd="1" presId="urn:microsoft.com/office/officeart/2005/8/layout/chevron1"/>
    <dgm:cxn modelId="{DC2EE06E-D9E0-4EB5-A7D2-77FB39AEB316}" type="presOf" srcId="{04F4DB72-B4DA-4E3A-9E41-B961E93B6327}" destId="{448F6173-8CE4-4167-B67F-3221E6DCE20E}" srcOrd="0" destOrd="3" presId="urn:microsoft.com/office/officeart/2005/8/layout/chevron1"/>
    <dgm:cxn modelId="{30E03550-E324-4D67-AD54-7A54496D2AB3}" srcId="{F9D93D04-F0B6-4525-A469-BF8EDBCADDF6}" destId="{A0129CE5-C3FF-4CEC-B9EF-A48142F2044C}" srcOrd="1" destOrd="0" parTransId="{EF630506-853E-40C3-ADE9-313C00DBFF93}" sibTransId="{5C8BC5D8-651F-4896-8522-633039A4064C}"/>
    <dgm:cxn modelId="{8C69C170-CB8C-4DD4-9589-BCEDC8D4E898}" srcId="{04F4DB72-B4DA-4E3A-9E41-B961E93B6327}" destId="{90759CDF-988E-4550-87D1-055E44844CE1}" srcOrd="1" destOrd="0" parTransId="{1C26266C-3956-4BB0-9C5F-E7D7B63C18D8}" sibTransId="{0603DD44-23B1-4DBD-9063-A024549D820F}"/>
    <dgm:cxn modelId="{E8EDDD50-2B0A-400E-B497-9EFDCE4A1F38}" type="presOf" srcId="{0804EB74-1955-46FA-9FFC-3E2A7B9B917A}" destId="{0F1FEF6F-1151-4348-B430-4B49B058BBFC}" srcOrd="0" destOrd="0" presId="urn:microsoft.com/office/officeart/2005/8/layout/chevron1"/>
    <dgm:cxn modelId="{8CE82273-BBDD-4CC8-A2A8-48D55EE19CF7}" type="presOf" srcId="{A0129CE5-C3FF-4CEC-B9EF-A48142F2044C}" destId="{80DAC853-A303-4753-8410-7D507CFCF133}" srcOrd="0" destOrd="2" presId="urn:microsoft.com/office/officeart/2005/8/layout/chevron1"/>
    <dgm:cxn modelId="{90313D53-FBBA-463A-B543-38ABFF967293}" srcId="{230D8FAE-951D-4CC6-9535-92C02FA7EA51}" destId="{B80B773A-4D9A-4EFB-A836-1D1A245191F2}" srcOrd="1" destOrd="0" parTransId="{C2109523-BC2F-4764-9364-C15DAE9CD8CB}" sibTransId="{A7F8B130-9A84-483A-99AC-96073E8D8D3D}"/>
    <dgm:cxn modelId="{A8D9E373-0EFC-4D37-8AA7-F3421E606ED7}" srcId="{970DD599-8B00-4175-97FB-9D009614CF6F}" destId="{2EDBC2A9-F7B4-458F-9BA6-AB423C698763}" srcOrd="1" destOrd="0" parTransId="{0D0008EA-DCC1-40F2-954F-D1ABAF7032B2}" sibTransId="{1B9811C5-8527-4E89-91BB-53591B724C35}"/>
    <dgm:cxn modelId="{3DCCBA55-028A-4655-9EEB-BF12D8B497BB}" type="presOf" srcId="{97FA54A0-E438-418B-B670-155272C0CA24}" destId="{38F10790-C65C-4AD9-8FA3-1E09EF49B1C1}" srcOrd="0" destOrd="0" presId="urn:microsoft.com/office/officeart/2005/8/layout/chevron1"/>
    <dgm:cxn modelId="{7E66F37B-F492-4A03-8B4C-1E72B9A12CB1}" type="presOf" srcId="{3D346B2D-ED99-4460-B15F-E83AF0E734AB}" destId="{B918D509-EC51-4622-9F57-1E0FF5BF2161}" srcOrd="0" destOrd="0" presId="urn:microsoft.com/office/officeart/2005/8/layout/chevron1"/>
    <dgm:cxn modelId="{3190FF7B-EF8F-42AE-809B-61FD9D5D00D4}" srcId="{0804EB74-1955-46FA-9FFC-3E2A7B9B917A}" destId="{970DD599-8B00-4175-97FB-9D009614CF6F}" srcOrd="0" destOrd="0" parTransId="{56108640-1EE7-4A44-8876-F24ECBC80850}" sibTransId="{DE5A62BD-AFE6-4569-B8E0-98A288ACD7C5}"/>
    <dgm:cxn modelId="{E9318183-3F0F-409C-97A8-3166691A24FA}" type="presOf" srcId="{2EDBC2A9-F7B4-458F-9BA6-AB423C698763}" destId="{7AD9AAEF-AA2D-42F2-9894-4445C3FAF894}" srcOrd="0" destOrd="2" presId="urn:microsoft.com/office/officeart/2005/8/layout/chevron1"/>
    <dgm:cxn modelId="{A00BE196-9712-49C1-B113-06E8943D0689}" srcId="{687A9662-E2EC-4355-8B11-B05416BDE4C8}" destId="{BCBE355F-81C9-4EA6-AF12-BE1858E10B7C}" srcOrd="3" destOrd="0" parTransId="{8B9CDE61-FAE2-47C8-97B3-7BB65F6E5E3A}" sibTransId="{3D70B2D2-8E05-47A2-929E-A86CF0B811B4}"/>
    <dgm:cxn modelId="{6138D09D-FBD6-4687-A4AE-ED0F879518F5}" srcId="{970DD599-8B00-4175-97FB-9D009614CF6F}" destId="{7275813A-147A-4F6E-8662-382FE7E4A8F2}" srcOrd="0" destOrd="0" parTransId="{0C416DBE-145F-4BA2-A847-2A8D129FCFBE}" sibTransId="{C30B343C-E05D-4A77-9496-76B72C9E2977}"/>
    <dgm:cxn modelId="{80935DA1-D746-4D8F-9511-CE218DBA9DAB}" srcId="{D47A3185-3B2A-4AEE-9A36-120AE18CEF36}" destId="{94B20A08-0706-49E6-9090-14983AF99C87}" srcOrd="0" destOrd="0" parTransId="{6F082A12-A143-40C1-8A62-63870A02CDEB}" sibTransId="{8A41B2D8-63A0-47FB-ABC4-7BE0AFD3728C}"/>
    <dgm:cxn modelId="{709D31A3-4325-444B-8BB3-7ADBAD02CDB1}" srcId="{3D346B2D-ED99-4460-B15F-E83AF0E734AB}" destId="{04F4DB72-B4DA-4E3A-9E41-B961E93B6327}" srcOrd="1" destOrd="0" parTransId="{B231D2BD-FB3F-47E5-85BC-EED522D952D8}" sibTransId="{E20316F5-C834-491F-B3A5-F2C39CFA17A9}"/>
    <dgm:cxn modelId="{A68649A7-E052-434A-86AB-4C7129A395EF}" srcId="{E1249E70-5E1E-4647-BEB5-DA141C8B753C}" destId="{2F36E61D-83CB-49E5-AE9F-36A0FA085565}" srcOrd="1" destOrd="0" parTransId="{37C14EA2-9EAB-4F70-BE81-DA55A295ED2E}" sibTransId="{A0303BCE-1C51-4653-9D92-BDE5BDA3A926}"/>
    <dgm:cxn modelId="{2138C9AA-F331-4C6F-8826-4ED435B9F555}" type="presOf" srcId="{7275813A-147A-4F6E-8662-382FE7E4A8F2}" destId="{7AD9AAEF-AA2D-42F2-9894-4445C3FAF894}" srcOrd="0" destOrd="1" presId="urn:microsoft.com/office/officeart/2005/8/layout/chevron1"/>
    <dgm:cxn modelId="{830E0DAB-8EFA-4EC8-9979-E2E85F33FACF}" type="presOf" srcId="{3825A7CA-EF30-4CF3-8867-FD040015F0AC}" destId="{3A1974C2-81FD-438D-8576-C294EDE9FC69}" srcOrd="0" destOrd="2" presId="urn:microsoft.com/office/officeart/2005/8/layout/chevron1"/>
    <dgm:cxn modelId="{7C7CD9AD-DD5F-4562-A9AB-ED7E521F914B}" type="presOf" srcId="{E1249E70-5E1E-4647-BEB5-DA141C8B753C}" destId="{85C48DC3-F8FA-4E1B-A1C0-E03D44A54AD5}" srcOrd="0" destOrd="0" presId="urn:microsoft.com/office/officeart/2005/8/layout/chevron1"/>
    <dgm:cxn modelId="{1DD3BEAF-F369-4A36-94D8-4B367605B103}" type="presOf" srcId="{B1EE7B32-759F-46F2-8202-661C75280AC6}" destId="{38F10790-C65C-4AD9-8FA3-1E09EF49B1C1}" srcOrd="0" destOrd="1" presId="urn:microsoft.com/office/officeart/2005/8/layout/chevron1"/>
    <dgm:cxn modelId="{350CABB7-4391-49AB-AEB1-22B8F929A59C}" type="presOf" srcId="{2C0AC4CC-92C9-4621-A53C-A928DF51F31C}" destId="{448F6173-8CE4-4167-B67F-3221E6DCE20E}" srcOrd="0" destOrd="4" presId="urn:microsoft.com/office/officeart/2005/8/layout/chevron1"/>
    <dgm:cxn modelId="{A9DDD6C2-CBFB-486F-A747-48995170E422}" type="presOf" srcId="{B80B773A-4D9A-4EFB-A836-1D1A245191F2}" destId="{80DAC853-A303-4753-8410-7D507CFCF133}" srcOrd="0" destOrd="5" presId="urn:microsoft.com/office/officeart/2005/8/layout/chevron1"/>
    <dgm:cxn modelId="{B8180EC4-74D0-4887-8E66-54BFFC5A1260}" type="presOf" srcId="{687A9662-E2EC-4355-8B11-B05416BDE4C8}" destId="{350E166B-EACE-4FCD-8724-ABA0D49D1541}" srcOrd="0" destOrd="0" presId="urn:microsoft.com/office/officeart/2005/8/layout/chevron1"/>
    <dgm:cxn modelId="{9F9730CD-1AB6-4196-8F83-6E7D38BC46EE}" srcId="{F3A914EC-C57A-42B1-9469-C03F7B87CF76}" destId="{230D8FAE-951D-4CC6-9535-92C02FA7EA51}" srcOrd="1" destOrd="0" parTransId="{4D0C6055-3E24-40FF-B8A9-8D600B74E2C7}" sibTransId="{146A0193-43CA-4274-BF03-1DDCEC6A27D3}"/>
    <dgm:cxn modelId="{0CD9FBD2-FB2D-4A12-A8E4-8D7EBB5F5D8F}" srcId="{687A9662-E2EC-4355-8B11-B05416BDE4C8}" destId="{3D346B2D-ED99-4460-B15F-E83AF0E734AB}" srcOrd="0" destOrd="0" parTransId="{7212DBFB-4AA1-426C-840B-EF5EEC79E36C}" sibTransId="{76B62F53-6D88-4547-AB6F-7019DEE7CB48}"/>
    <dgm:cxn modelId="{D4E75BD4-FD1B-44DF-AAAE-0091A6531761}" type="presOf" srcId="{39897424-5CA5-49BF-B24C-DA18F7B6C45E}" destId="{38F10790-C65C-4AD9-8FA3-1E09EF49B1C1}" srcOrd="0" destOrd="5" presId="urn:microsoft.com/office/officeart/2005/8/layout/chevron1"/>
    <dgm:cxn modelId="{62E052D7-5A9D-4C73-A711-E8BEA9651945}" srcId="{F9D93D04-F0B6-4525-A469-BF8EDBCADDF6}" destId="{CBC55F37-9E23-4E4F-ACE0-622AE0C023BE}" srcOrd="0" destOrd="0" parTransId="{38792BFC-86C9-4BC3-BAD9-B75842BB1A15}" sibTransId="{259C2F54-924D-4B1E-A8D4-0822BEF2BB8E}"/>
    <dgm:cxn modelId="{CAC40EDA-B63A-4961-A492-568D94331736}" type="presOf" srcId="{94B20A08-0706-49E6-9090-14983AF99C87}" destId="{3A1974C2-81FD-438D-8576-C294EDE9FC69}" srcOrd="0" destOrd="1" presId="urn:microsoft.com/office/officeart/2005/8/layout/chevron1"/>
    <dgm:cxn modelId="{D45732E2-3057-4B35-BDE3-466105E09744}" type="presOf" srcId="{CBC55F37-9E23-4E4F-ACE0-622AE0C023BE}" destId="{80DAC853-A303-4753-8410-7D507CFCF133}" srcOrd="0" destOrd="1" presId="urn:microsoft.com/office/officeart/2005/8/layout/chevron1"/>
    <dgm:cxn modelId="{44031CE3-820E-47B0-8017-5B236248280B}" type="presOf" srcId="{D47A3185-3B2A-4AEE-9A36-120AE18CEF36}" destId="{3A1974C2-81FD-438D-8576-C294EDE9FC69}" srcOrd="0" destOrd="0" presId="urn:microsoft.com/office/officeart/2005/8/layout/chevron1"/>
    <dgm:cxn modelId="{963306E4-0C96-4CD3-A080-75264415747C}" srcId="{230D8FAE-951D-4CC6-9535-92C02FA7EA51}" destId="{041744A5-932C-474D-922C-1E11A040727C}" srcOrd="0" destOrd="0" parTransId="{3D1AF3B3-A314-4A8A-94BA-4F69BCCF4E3B}" sibTransId="{E2DC315A-14A9-450F-B2B5-542A8826FF4C}"/>
    <dgm:cxn modelId="{BFA875EC-391C-447C-A299-5611389674D8}" type="presOf" srcId="{F3A914EC-C57A-42B1-9469-C03F7B87CF76}" destId="{A4161213-B7E3-4516-8322-6FF1F89EF583}" srcOrd="0" destOrd="0" presId="urn:microsoft.com/office/officeart/2005/8/layout/chevron1"/>
    <dgm:cxn modelId="{0839B2F0-770D-4097-A729-CBBC8DA000D2}" srcId="{D47A3185-3B2A-4AEE-9A36-120AE18CEF36}" destId="{55324322-DFD0-48CD-8125-2F03CC5E650B}" srcOrd="2" destOrd="0" parTransId="{C4CAA884-9119-47FC-9AF6-7CB746A1688F}" sibTransId="{B88FB1DA-CBCA-43F3-A812-1880FFFEE61C}"/>
    <dgm:cxn modelId="{CC4D99F2-0552-400C-BC34-D07FB93BFF7D}" srcId="{BB5AFAF3-489C-4E20-8D58-EE7D1B4A89E5}" destId="{BBB11721-063C-49B2-92E6-9C81D375BDE2}" srcOrd="0" destOrd="0" parTransId="{DB7D3C3D-7CE8-473C-9588-0BB50EE6EF62}" sibTransId="{25EA002D-5D46-4A76-9DD8-DAAF81B5CBAB}"/>
    <dgm:cxn modelId="{8649ABFA-2415-4088-9540-82D9893134C4}" type="presOf" srcId="{BCBE355F-81C9-4EA6-AF12-BE1858E10B7C}" destId="{E7D5F781-8F9A-40C5-91C0-9195CC6D85FB}" srcOrd="0" destOrd="0" presId="urn:microsoft.com/office/officeart/2005/8/layout/chevron1"/>
    <dgm:cxn modelId="{B7F55BFE-0709-45FE-866A-6669F89B4CBC}" type="presOf" srcId="{60A131B7-C4DF-45CC-BF5B-9164A99EA148}" destId="{38F10790-C65C-4AD9-8FA3-1E09EF49B1C1}" srcOrd="0" destOrd="4" presId="urn:microsoft.com/office/officeart/2005/8/layout/chevron1"/>
    <dgm:cxn modelId="{B58F7B53-F577-426F-B02F-9C1E8352D886}" type="presParOf" srcId="{350E166B-EACE-4FCD-8724-ABA0D49D1541}" destId="{78EEC3CB-218E-497D-94BF-99F04ECF2149}" srcOrd="0" destOrd="0" presId="urn:microsoft.com/office/officeart/2005/8/layout/chevron1"/>
    <dgm:cxn modelId="{0B0EAE55-446B-4E62-9B4C-A9AF23690BF7}" type="presParOf" srcId="{78EEC3CB-218E-497D-94BF-99F04ECF2149}" destId="{B918D509-EC51-4622-9F57-1E0FF5BF2161}" srcOrd="0" destOrd="0" presId="urn:microsoft.com/office/officeart/2005/8/layout/chevron1"/>
    <dgm:cxn modelId="{74B4B959-487F-4882-915B-2E0462B3AE6B}" type="presParOf" srcId="{78EEC3CB-218E-497D-94BF-99F04ECF2149}" destId="{448F6173-8CE4-4167-B67F-3221E6DCE20E}" srcOrd="1" destOrd="0" presId="urn:microsoft.com/office/officeart/2005/8/layout/chevron1"/>
    <dgm:cxn modelId="{630ECBEB-AB0B-4284-A68D-21466394FE2A}" type="presParOf" srcId="{350E166B-EACE-4FCD-8724-ABA0D49D1541}" destId="{71903859-6296-4A6A-992C-B52FAA8420E8}" srcOrd="1" destOrd="0" presId="urn:microsoft.com/office/officeart/2005/8/layout/chevron1"/>
    <dgm:cxn modelId="{81378817-689D-4A7D-B899-16D07E443418}" type="presParOf" srcId="{350E166B-EACE-4FCD-8724-ABA0D49D1541}" destId="{0F2F7C1F-1E5C-4CC0-92C5-1ECAB6C3A11E}" srcOrd="2" destOrd="0" presId="urn:microsoft.com/office/officeart/2005/8/layout/chevron1"/>
    <dgm:cxn modelId="{E8196B15-FA30-43D5-B600-409B2F7B92CA}" type="presParOf" srcId="{0F2F7C1F-1E5C-4CC0-92C5-1ECAB6C3A11E}" destId="{A4161213-B7E3-4516-8322-6FF1F89EF583}" srcOrd="0" destOrd="0" presId="urn:microsoft.com/office/officeart/2005/8/layout/chevron1"/>
    <dgm:cxn modelId="{8C642782-3453-4D67-9744-CE64B511147D}" type="presParOf" srcId="{0F2F7C1F-1E5C-4CC0-92C5-1ECAB6C3A11E}" destId="{80DAC853-A303-4753-8410-7D507CFCF133}" srcOrd="1" destOrd="0" presId="urn:microsoft.com/office/officeart/2005/8/layout/chevron1"/>
    <dgm:cxn modelId="{644F8762-CC61-4EE2-8722-F4865E3EC6E5}" type="presParOf" srcId="{350E166B-EACE-4FCD-8724-ABA0D49D1541}" destId="{824AED44-DE2F-4539-9215-F97D3DAD1C3D}" srcOrd="3" destOrd="0" presId="urn:microsoft.com/office/officeart/2005/8/layout/chevron1"/>
    <dgm:cxn modelId="{CA051C7B-1866-4F57-B6E7-2A5281C4BEA3}" type="presParOf" srcId="{350E166B-EACE-4FCD-8724-ABA0D49D1541}" destId="{57B95762-B7D2-4FED-8C2B-36EE3D775CCC}" srcOrd="4" destOrd="0" presId="urn:microsoft.com/office/officeart/2005/8/layout/chevron1"/>
    <dgm:cxn modelId="{3E6DE0EC-8C63-464A-AE67-46AB791D77A5}" type="presParOf" srcId="{57B95762-B7D2-4FED-8C2B-36EE3D775CCC}" destId="{0F1FEF6F-1151-4348-B430-4B49B058BBFC}" srcOrd="0" destOrd="0" presId="urn:microsoft.com/office/officeart/2005/8/layout/chevron1"/>
    <dgm:cxn modelId="{F4F4B142-E275-49BB-874E-209491419494}" type="presParOf" srcId="{57B95762-B7D2-4FED-8C2B-36EE3D775CCC}" destId="{7AD9AAEF-AA2D-42F2-9894-4445C3FAF894}" srcOrd="1" destOrd="0" presId="urn:microsoft.com/office/officeart/2005/8/layout/chevron1"/>
    <dgm:cxn modelId="{C0C333B5-7CB9-49C7-95E5-A8EEDD5B727E}" type="presParOf" srcId="{350E166B-EACE-4FCD-8724-ABA0D49D1541}" destId="{6C951EE8-E709-4173-8F64-A8ED499D5C0D}" srcOrd="5" destOrd="0" presId="urn:microsoft.com/office/officeart/2005/8/layout/chevron1"/>
    <dgm:cxn modelId="{A9A5AB2F-901C-45F6-AFC0-81CC407BD8A8}" type="presParOf" srcId="{350E166B-EACE-4FCD-8724-ABA0D49D1541}" destId="{FE8EC57D-3858-416D-8AE9-93699567B427}" srcOrd="6" destOrd="0" presId="urn:microsoft.com/office/officeart/2005/8/layout/chevron1"/>
    <dgm:cxn modelId="{DD50625C-958A-4DEE-BC60-C3A0AF23C63C}" type="presParOf" srcId="{FE8EC57D-3858-416D-8AE9-93699567B427}" destId="{E7D5F781-8F9A-40C5-91C0-9195CC6D85FB}" srcOrd="0" destOrd="0" presId="urn:microsoft.com/office/officeart/2005/8/layout/chevron1"/>
    <dgm:cxn modelId="{670A519A-8ACE-405B-AFB4-8F26737A3D3C}" type="presParOf" srcId="{FE8EC57D-3858-416D-8AE9-93699567B427}" destId="{3A1974C2-81FD-438D-8576-C294EDE9FC69}" srcOrd="1" destOrd="0" presId="urn:microsoft.com/office/officeart/2005/8/layout/chevron1"/>
    <dgm:cxn modelId="{1D4682DE-B5AD-484A-A770-FDD12F7F1385}" type="presParOf" srcId="{350E166B-EACE-4FCD-8724-ABA0D49D1541}" destId="{5B84BB72-B85C-40D0-B925-B1C67FBFFA40}" srcOrd="7" destOrd="0" presId="urn:microsoft.com/office/officeart/2005/8/layout/chevron1"/>
    <dgm:cxn modelId="{438CCB71-F37E-404E-8E2B-2639A5A5A0E6}" type="presParOf" srcId="{350E166B-EACE-4FCD-8724-ABA0D49D1541}" destId="{CA05BFB5-6BAE-416C-97CE-ABA4954445FD}" srcOrd="8" destOrd="0" presId="urn:microsoft.com/office/officeart/2005/8/layout/chevron1"/>
    <dgm:cxn modelId="{2F74640C-5C14-4F6F-A58D-54A3505C86B2}" type="presParOf" srcId="{CA05BFB5-6BAE-416C-97CE-ABA4954445FD}" destId="{85C48DC3-F8FA-4E1B-A1C0-E03D44A54AD5}" srcOrd="0" destOrd="0" presId="urn:microsoft.com/office/officeart/2005/8/layout/chevron1"/>
    <dgm:cxn modelId="{6381AFF4-C80B-43ED-9605-21BD9E81AC62}" type="presParOf" srcId="{CA05BFB5-6BAE-416C-97CE-ABA4954445FD}" destId="{38F10790-C65C-4AD9-8FA3-1E09EF49B1C1}" srcOrd="1"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AF83EE-3577-4688-A719-3B639BEAE840}" type="doc">
      <dgm:prSet loTypeId="urn:microsoft.com/office/officeart/2005/8/layout/venn3" loCatId="relationship" qsTypeId="urn:microsoft.com/office/officeart/2005/8/quickstyle/3d3" qsCatId="3D" csTypeId="urn:microsoft.com/office/officeart/2005/8/colors/accent0_1" csCatId="mainScheme" phldr="1"/>
      <dgm:spPr/>
    </dgm:pt>
    <dgm:pt modelId="{0A08BC03-55F4-47CA-8207-446EB0171A63}">
      <dgm:prSet/>
      <dgm:spPr/>
      <dgm:t>
        <a:bodyPr/>
        <a:lstStyle/>
        <a:p>
          <a:pPr>
            <a:buFont typeface="+mj-lt"/>
            <a:buAutoNum type="arabicPeriod"/>
          </a:pPr>
          <a:r>
            <a:rPr lang="en-US" dirty="0"/>
            <a:t>Each IHS service unit, tribal health department and urban center will have </a:t>
          </a:r>
          <a:r>
            <a:rPr lang="en-US" b="1" dirty="0"/>
            <a:t>trauma-informed policies and procedures in place</a:t>
          </a:r>
          <a:r>
            <a:rPr lang="en-US" dirty="0"/>
            <a:t>, including staff training materials and guides for trauma screening, treatment or referral.</a:t>
          </a:r>
        </a:p>
      </dgm:t>
    </dgm:pt>
    <dgm:pt modelId="{72C4492B-3A3D-4100-8294-B8CA7582D4F5}" type="parTrans" cxnId="{D35448B5-C81F-4905-8CB3-9603100EC855}">
      <dgm:prSet/>
      <dgm:spPr/>
      <dgm:t>
        <a:bodyPr/>
        <a:lstStyle/>
        <a:p>
          <a:endParaRPr lang="en-US"/>
        </a:p>
      </dgm:t>
    </dgm:pt>
    <dgm:pt modelId="{6848E7C6-5A27-4D98-8103-11DF759E3CA7}" type="sibTrans" cxnId="{D35448B5-C81F-4905-8CB3-9603100EC855}">
      <dgm:prSet/>
      <dgm:spPr/>
      <dgm:t>
        <a:bodyPr/>
        <a:lstStyle/>
        <a:p>
          <a:endParaRPr lang="en-US"/>
        </a:p>
      </dgm:t>
    </dgm:pt>
    <dgm:pt modelId="{752EB898-FDB1-4628-8402-2D5CC5582456}">
      <dgm:prSet/>
      <dgm:spPr/>
      <dgm:t>
        <a:bodyPr/>
        <a:lstStyle/>
        <a:p>
          <a:pPr>
            <a:buFont typeface="+mj-lt"/>
            <a:buAutoNum type="arabicPeriod"/>
          </a:pPr>
          <a:r>
            <a:rPr lang="en-US" dirty="0"/>
            <a:t>Indian health organizations’ clinical and nonclinical staff will </a:t>
          </a:r>
          <a:r>
            <a:rPr lang="en-US" b="1" dirty="0"/>
            <a:t>receive training on the impact of trauma, recognize the symptoms </a:t>
          </a:r>
          <a:r>
            <a:rPr lang="en-US" dirty="0"/>
            <a:t>and</a:t>
          </a:r>
          <a:r>
            <a:rPr lang="en-US" b="1" dirty="0"/>
            <a:t> understand how to appropriately respond.</a:t>
          </a:r>
          <a:endParaRPr lang="en-US" dirty="0"/>
        </a:p>
      </dgm:t>
    </dgm:pt>
    <dgm:pt modelId="{A3880A2B-0A34-440C-AF3A-289049C5AC60}" type="parTrans" cxnId="{2C982847-D85E-476A-AB12-30D18EC3AE4D}">
      <dgm:prSet/>
      <dgm:spPr/>
      <dgm:t>
        <a:bodyPr/>
        <a:lstStyle/>
        <a:p>
          <a:endParaRPr lang="en-US"/>
        </a:p>
      </dgm:t>
    </dgm:pt>
    <dgm:pt modelId="{F7899846-43C3-408B-9530-91864A9BA8B1}" type="sibTrans" cxnId="{2C982847-D85E-476A-AB12-30D18EC3AE4D}">
      <dgm:prSet/>
      <dgm:spPr/>
      <dgm:t>
        <a:bodyPr/>
        <a:lstStyle/>
        <a:p>
          <a:endParaRPr lang="en-US"/>
        </a:p>
      </dgm:t>
    </dgm:pt>
    <dgm:pt modelId="{23DC4513-2DF8-42B4-A54F-3E544D125B21}">
      <dgm:prSet/>
      <dgm:spPr/>
      <dgm:t>
        <a:bodyPr/>
        <a:lstStyle/>
        <a:p>
          <a:pPr>
            <a:buFont typeface="+mj-lt"/>
            <a:buAutoNum type="arabicPeriod"/>
          </a:pPr>
          <a:r>
            <a:rPr lang="en-US" b="1" dirty="0"/>
            <a:t>Indian cultural healing methods are accepted and encouraged</a:t>
          </a:r>
          <a:r>
            <a:rPr lang="en-US" dirty="0"/>
            <a:t> as tools to building resiliency and recovering from trauma.</a:t>
          </a:r>
        </a:p>
      </dgm:t>
    </dgm:pt>
    <dgm:pt modelId="{C1AA0807-172B-4266-83C3-292080DEE32B}" type="parTrans" cxnId="{C0E74AC8-DBC4-4ED5-A786-893472D37ED1}">
      <dgm:prSet/>
      <dgm:spPr/>
      <dgm:t>
        <a:bodyPr/>
        <a:lstStyle/>
        <a:p>
          <a:endParaRPr lang="en-US"/>
        </a:p>
      </dgm:t>
    </dgm:pt>
    <dgm:pt modelId="{DAB8B348-9808-4330-AFD7-F2D54E4CF369}" type="sibTrans" cxnId="{C0E74AC8-DBC4-4ED5-A786-893472D37ED1}">
      <dgm:prSet/>
      <dgm:spPr/>
      <dgm:t>
        <a:bodyPr/>
        <a:lstStyle/>
        <a:p>
          <a:endParaRPr lang="en-US"/>
        </a:p>
      </dgm:t>
    </dgm:pt>
    <dgm:pt modelId="{4C2F6AE9-6A63-4924-8C2D-68042FFE5710}" type="pres">
      <dgm:prSet presAssocID="{1DAF83EE-3577-4688-A719-3B639BEAE840}" presName="Name0" presStyleCnt="0">
        <dgm:presLayoutVars>
          <dgm:dir/>
          <dgm:resizeHandles val="exact"/>
        </dgm:presLayoutVars>
      </dgm:prSet>
      <dgm:spPr/>
    </dgm:pt>
    <dgm:pt modelId="{D44140CF-CFA9-4419-B6C8-A6EC5026B067}" type="pres">
      <dgm:prSet presAssocID="{0A08BC03-55F4-47CA-8207-446EB0171A63}" presName="Name5" presStyleLbl="vennNode1" presStyleIdx="0" presStyleCnt="3">
        <dgm:presLayoutVars>
          <dgm:bulletEnabled val="1"/>
        </dgm:presLayoutVars>
      </dgm:prSet>
      <dgm:spPr/>
    </dgm:pt>
    <dgm:pt modelId="{AEE2D505-1248-46AF-BDBF-07FF6932D7A8}" type="pres">
      <dgm:prSet presAssocID="{6848E7C6-5A27-4D98-8103-11DF759E3CA7}" presName="space" presStyleCnt="0"/>
      <dgm:spPr/>
    </dgm:pt>
    <dgm:pt modelId="{37F0C0A9-5FF6-4253-81DB-143AF951ED78}" type="pres">
      <dgm:prSet presAssocID="{752EB898-FDB1-4628-8402-2D5CC5582456}" presName="Name5" presStyleLbl="vennNode1" presStyleIdx="1" presStyleCnt="3">
        <dgm:presLayoutVars>
          <dgm:bulletEnabled val="1"/>
        </dgm:presLayoutVars>
      </dgm:prSet>
      <dgm:spPr/>
    </dgm:pt>
    <dgm:pt modelId="{2DB24111-DDB9-4202-BD99-6418B4E628DD}" type="pres">
      <dgm:prSet presAssocID="{F7899846-43C3-408B-9530-91864A9BA8B1}" presName="space" presStyleCnt="0"/>
      <dgm:spPr/>
    </dgm:pt>
    <dgm:pt modelId="{99BB22FB-5911-4DF8-B41C-3A6584CABB75}" type="pres">
      <dgm:prSet presAssocID="{23DC4513-2DF8-42B4-A54F-3E544D125B21}" presName="Name5" presStyleLbl="vennNode1" presStyleIdx="2" presStyleCnt="3">
        <dgm:presLayoutVars>
          <dgm:bulletEnabled val="1"/>
        </dgm:presLayoutVars>
      </dgm:prSet>
      <dgm:spPr/>
    </dgm:pt>
  </dgm:ptLst>
  <dgm:cxnLst>
    <dgm:cxn modelId="{2C982847-D85E-476A-AB12-30D18EC3AE4D}" srcId="{1DAF83EE-3577-4688-A719-3B639BEAE840}" destId="{752EB898-FDB1-4628-8402-2D5CC5582456}" srcOrd="1" destOrd="0" parTransId="{A3880A2B-0A34-440C-AF3A-289049C5AC60}" sibTransId="{F7899846-43C3-408B-9530-91864A9BA8B1}"/>
    <dgm:cxn modelId="{951FED48-2AB2-4796-8C01-A9CFA9BB4478}" type="presOf" srcId="{752EB898-FDB1-4628-8402-2D5CC5582456}" destId="{37F0C0A9-5FF6-4253-81DB-143AF951ED78}" srcOrd="0" destOrd="0" presId="urn:microsoft.com/office/officeart/2005/8/layout/venn3"/>
    <dgm:cxn modelId="{A3A4D7A0-A1A9-4B9C-9581-F21A54F5EDE7}" type="presOf" srcId="{0A08BC03-55F4-47CA-8207-446EB0171A63}" destId="{D44140CF-CFA9-4419-B6C8-A6EC5026B067}" srcOrd="0" destOrd="0" presId="urn:microsoft.com/office/officeart/2005/8/layout/venn3"/>
    <dgm:cxn modelId="{D35448B5-C81F-4905-8CB3-9603100EC855}" srcId="{1DAF83EE-3577-4688-A719-3B639BEAE840}" destId="{0A08BC03-55F4-47CA-8207-446EB0171A63}" srcOrd="0" destOrd="0" parTransId="{72C4492B-3A3D-4100-8294-B8CA7582D4F5}" sibTransId="{6848E7C6-5A27-4D98-8103-11DF759E3CA7}"/>
    <dgm:cxn modelId="{C0E74AC8-DBC4-4ED5-A786-893472D37ED1}" srcId="{1DAF83EE-3577-4688-A719-3B639BEAE840}" destId="{23DC4513-2DF8-42B4-A54F-3E544D125B21}" srcOrd="2" destOrd="0" parTransId="{C1AA0807-172B-4266-83C3-292080DEE32B}" sibTransId="{DAB8B348-9808-4330-AFD7-F2D54E4CF369}"/>
    <dgm:cxn modelId="{59BB5ECA-3D97-432D-BF08-42F2102D64A2}" type="presOf" srcId="{1DAF83EE-3577-4688-A719-3B639BEAE840}" destId="{4C2F6AE9-6A63-4924-8C2D-68042FFE5710}" srcOrd="0" destOrd="0" presId="urn:microsoft.com/office/officeart/2005/8/layout/venn3"/>
    <dgm:cxn modelId="{DE3B4FEB-FA08-4322-94E4-E5FAB9CB3CDA}" type="presOf" srcId="{23DC4513-2DF8-42B4-A54F-3E544D125B21}" destId="{99BB22FB-5911-4DF8-B41C-3A6584CABB75}" srcOrd="0" destOrd="0" presId="urn:microsoft.com/office/officeart/2005/8/layout/venn3"/>
    <dgm:cxn modelId="{BD54FACC-19B7-4B86-9428-C03E6D4BFBA9}" type="presParOf" srcId="{4C2F6AE9-6A63-4924-8C2D-68042FFE5710}" destId="{D44140CF-CFA9-4419-B6C8-A6EC5026B067}" srcOrd="0" destOrd="0" presId="urn:microsoft.com/office/officeart/2005/8/layout/venn3"/>
    <dgm:cxn modelId="{9B71AD1A-0E57-4E84-8B1B-C26F18BFFA06}" type="presParOf" srcId="{4C2F6AE9-6A63-4924-8C2D-68042FFE5710}" destId="{AEE2D505-1248-46AF-BDBF-07FF6932D7A8}" srcOrd="1" destOrd="0" presId="urn:microsoft.com/office/officeart/2005/8/layout/venn3"/>
    <dgm:cxn modelId="{AC7223CD-D110-4DE4-A455-FFB83093AC36}" type="presParOf" srcId="{4C2F6AE9-6A63-4924-8C2D-68042FFE5710}" destId="{37F0C0A9-5FF6-4253-81DB-143AF951ED78}" srcOrd="2" destOrd="0" presId="urn:microsoft.com/office/officeart/2005/8/layout/venn3"/>
    <dgm:cxn modelId="{763EAF0C-C3E8-4259-9A83-20529200F896}" type="presParOf" srcId="{4C2F6AE9-6A63-4924-8C2D-68042FFE5710}" destId="{2DB24111-DDB9-4202-BD99-6418B4E628DD}" srcOrd="3" destOrd="0" presId="urn:microsoft.com/office/officeart/2005/8/layout/venn3"/>
    <dgm:cxn modelId="{A75A30D3-E9A6-4063-A4F4-1B76666BDF61}" type="presParOf" srcId="{4C2F6AE9-6A63-4924-8C2D-68042FFE5710}" destId="{99BB22FB-5911-4DF8-B41C-3A6584CABB75}" srcOrd="4" destOrd="0" presId="urn:microsoft.com/office/officeart/2005/8/layout/ven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19CAE-42C7-4237-9D4C-B8DA56B45FF7}">
      <dsp:nvSpPr>
        <dsp:cNvPr id="0" name=""/>
        <dsp:cNvSpPr/>
      </dsp:nvSpPr>
      <dsp:spPr>
        <a:xfrm>
          <a:off x="3429" y="4242"/>
          <a:ext cx="3343274" cy="972309"/>
        </a:xfrm>
        <a:prstGeom prst="rect">
          <a:avLst/>
        </a:prstGeom>
        <a:solidFill>
          <a:srgbClr val="AD9841"/>
        </a:soli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3456D"/>
              </a:solidFill>
            </a:rPr>
            <a:t>Katelin Conway Project Manager</a:t>
          </a:r>
          <a:endParaRPr lang="en-US" sz="2800" b="1" kern="1200" dirty="0"/>
        </a:p>
      </dsp:txBody>
      <dsp:txXfrm>
        <a:off x="3429" y="4242"/>
        <a:ext cx="3343274" cy="972309"/>
      </dsp:txXfrm>
    </dsp:sp>
    <dsp:sp modelId="{ED45968B-02F0-4F18-96CB-CA79EA509899}">
      <dsp:nvSpPr>
        <dsp:cNvPr id="0" name=""/>
        <dsp:cNvSpPr/>
      </dsp:nvSpPr>
      <dsp:spPr>
        <a:xfrm>
          <a:off x="3429" y="976551"/>
          <a:ext cx="3343274" cy="354516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23456D"/>
              </a:solidFill>
            </a:rPr>
            <a:t>Main point of contact</a:t>
          </a:r>
        </a:p>
        <a:p>
          <a:pPr marL="285750" lvl="1" indent="-285750" algn="l" defTabSz="1244600">
            <a:lnSpc>
              <a:spcPct val="90000"/>
            </a:lnSpc>
            <a:spcBef>
              <a:spcPct val="0"/>
            </a:spcBef>
            <a:spcAft>
              <a:spcPct val="15000"/>
            </a:spcAft>
            <a:buChar char="•"/>
          </a:pPr>
          <a:r>
            <a:rPr lang="en-US" sz="2800" kern="1200" dirty="0">
              <a:solidFill>
                <a:srgbClr val="23456D"/>
              </a:solidFill>
            </a:rPr>
            <a:t>Project tracking</a:t>
          </a:r>
        </a:p>
        <a:p>
          <a:pPr marL="285750" lvl="1" indent="-285750" algn="l" defTabSz="1244600">
            <a:lnSpc>
              <a:spcPct val="90000"/>
            </a:lnSpc>
            <a:spcBef>
              <a:spcPct val="0"/>
            </a:spcBef>
            <a:spcAft>
              <a:spcPct val="15000"/>
            </a:spcAft>
            <a:buChar char="•"/>
          </a:pPr>
          <a:r>
            <a:rPr lang="en-US" sz="2800" kern="1200" dirty="0">
              <a:solidFill>
                <a:srgbClr val="23456D"/>
              </a:solidFill>
            </a:rPr>
            <a:t>Meeting planning and facilitating</a:t>
          </a:r>
        </a:p>
        <a:p>
          <a:pPr marL="285750" lvl="1" indent="-285750" algn="l" defTabSz="1244600">
            <a:lnSpc>
              <a:spcPct val="90000"/>
            </a:lnSpc>
            <a:spcBef>
              <a:spcPct val="0"/>
            </a:spcBef>
            <a:spcAft>
              <a:spcPct val="15000"/>
            </a:spcAft>
            <a:buChar char="•"/>
          </a:pPr>
          <a:r>
            <a:rPr lang="en-US" sz="2800" kern="1200" dirty="0">
              <a:solidFill>
                <a:srgbClr val="23456D"/>
              </a:solidFill>
            </a:rPr>
            <a:t>Project reports</a:t>
          </a:r>
        </a:p>
      </dsp:txBody>
      <dsp:txXfrm>
        <a:off x="3429" y="976551"/>
        <a:ext cx="3343274" cy="3545167"/>
      </dsp:txXfrm>
    </dsp:sp>
    <dsp:sp modelId="{8AFE552F-F8D0-4F57-8EFA-293A8404B63C}">
      <dsp:nvSpPr>
        <dsp:cNvPr id="0" name=""/>
        <dsp:cNvSpPr/>
      </dsp:nvSpPr>
      <dsp:spPr>
        <a:xfrm>
          <a:off x="3814762" y="4242"/>
          <a:ext cx="3343274" cy="972309"/>
        </a:xfrm>
        <a:prstGeom prst="rect">
          <a:avLst/>
        </a:prstGeom>
        <a:solidFill>
          <a:srgbClr val="AD9841"/>
        </a:soli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err="1">
              <a:solidFill>
                <a:srgbClr val="23456D"/>
              </a:solidFill>
            </a:rPr>
            <a:t>Alona</a:t>
          </a:r>
          <a:r>
            <a:rPr lang="en-US" sz="2800" b="1" kern="1200" dirty="0">
              <a:solidFill>
                <a:srgbClr val="23456D"/>
              </a:solidFill>
            </a:rPr>
            <a:t> </a:t>
          </a:r>
          <a:r>
            <a:rPr lang="en-US" sz="2800" b="1" kern="1200" dirty="0" err="1">
              <a:solidFill>
                <a:srgbClr val="23456D"/>
              </a:solidFill>
            </a:rPr>
            <a:t>Jarmin</a:t>
          </a:r>
          <a:r>
            <a:rPr lang="en-US" sz="2800" b="1" kern="1200" dirty="0">
              <a:solidFill>
                <a:srgbClr val="23456D"/>
              </a:solidFill>
            </a:rPr>
            <a:t> Clinical Support</a:t>
          </a:r>
        </a:p>
      </dsp:txBody>
      <dsp:txXfrm>
        <a:off x="3814762" y="4242"/>
        <a:ext cx="3343274" cy="972309"/>
      </dsp:txXfrm>
    </dsp:sp>
    <dsp:sp modelId="{57EA7FB6-7DB7-44DB-BA2D-AC15FFD96A46}">
      <dsp:nvSpPr>
        <dsp:cNvPr id="0" name=""/>
        <dsp:cNvSpPr/>
      </dsp:nvSpPr>
      <dsp:spPr>
        <a:xfrm>
          <a:off x="3814762" y="976551"/>
          <a:ext cx="3343274" cy="354516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Provide guidance on policies</a:t>
          </a:r>
        </a:p>
        <a:p>
          <a:pPr marL="285750" lvl="1" indent="-285750" algn="l" defTabSz="1244600">
            <a:lnSpc>
              <a:spcPct val="90000"/>
            </a:lnSpc>
            <a:spcBef>
              <a:spcPct val="0"/>
            </a:spcBef>
            <a:spcAft>
              <a:spcPct val="15000"/>
            </a:spcAft>
            <a:buChar char="•"/>
          </a:pPr>
          <a:r>
            <a:rPr lang="en-US" sz="2800" kern="1200" dirty="0"/>
            <a:t>Coordinate subject matter experts (SME)</a:t>
          </a:r>
        </a:p>
        <a:p>
          <a:pPr marL="285750" lvl="1" indent="-285750" algn="l" defTabSz="1244600">
            <a:lnSpc>
              <a:spcPct val="90000"/>
            </a:lnSpc>
            <a:spcBef>
              <a:spcPct val="0"/>
            </a:spcBef>
            <a:spcAft>
              <a:spcPct val="15000"/>
            </a:spcAft>
            <a:buChar char="•"/>
          </a:pPr>
          <a:r>
            <a:rPr lang="en-US" sz="2800" kern="1200" dirty="0"/>
            <a:t>Staff training</a:t>
          </a:r>
        </a:p>
        <a:p>
          <a:pPr marL="285750" lvl="1" indent="-285750" algn="l" defTabSz="1244600">
            <a:lnSpc>
              <a:spcPct val="90000"/>
            </a:lnSpc>
            <a:spcBef>
              <a:spcPct val="0"/>
            </a:spcBef>
            <a:spcAft>
              <a:spcPct val="15000"/>
            </a:spcAft>
            <a:buChar char="•"/>
          </a:pPr>
          <a:endParaRPr lang="en-US" sz="2800" kern="1200" dirty="0"/>
        </a:p>
      </dsp:txBody>
      <dsp:txXfrm>
        <a:off x="3814762" y="976551"/>
        <a:ext cx="3343274" cy="3545167"/>
      </dsp:txXfrm>
    </dsp:sp>
    <dsp:sp modelId="{086BF8FE-1A2D-4886-9B9D-7383301370BE}">
      <dsp:nvSpPr>
        <dsp:cNvPr id="0" name=""/>
        <dsp:cNvSpPr/>
      </dsp:nvSpPr>
      <dsp:spPr>
        <a:xfrm>
          <a:off x="7626096" y="4242"/>
          <a:ext cx="3343274" cy="972309"/>
        </a:xfrm>
        <a:prstGeom prst="rect">
          <a:avLst/>
        </a:prstGeom>
        <a:solidFill>
          <a:srgbClr val="AD9841"/>
        </a:solidFill>
        <a:ln w="9525"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rgbClr val="23456D"/>
              </a:solidFill>
            </a:rPr>
            <a:t>Amanda </a:t>
          </a:r>
          <a:r>
            <a:rPr lang="en-US" sz="2800" b="1" kern="1200" dirty="0" err="1">
              <a:solidFill>
                <a:srgbClr val="23456D"/>
              </a:solidFill>
            </a:rPr>
            <a:t>Eby</a:t>
          </a:r>
          <a:r>
            <a:rPr lang="en-US" sz="2800" b="1" kern="1200" dirty="0">
              <a:solidFill>
                <a:srgbClr val="23456D"/>
              </a:solidFill>
            </a:rPr>
            <a:t> Project Support</a:t>
          </a:r>
        </a:p>
      </dsp:txBody>
      <dsp:txXfrm>
        <a:off x="7626096" y="4242"/>
        <a:ext cx="3343274" cy="972309"/>
      </dsp:txXfrm>
    </dsp:sp>
    <dsp:sp modelId="{685B5C57-909B-4F09-A795-AFCDD4072F87}">
      <dsp:nvSpPr>
        <dsp:cNvPr id="0" name=""/>
        <dsp:cNvSpPr/>
      </dsp:nvSpPr>
      <dsp:spPr>
        <a:xfrm>
          <a:off x="7626096" y="976551"/>
          <a:ext cx="3343274" cy="3545167"/>
        </a:xfrm>
        <a:prstGeom prst="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solidFill>
                <a:srgbClr val="23456D"/>
              </a:solidFill>
            </a:rPr>
            <a:t>General project support</a:t>
          </a:r>
        </a:p>
        <a:p>
          <a:pPr marL="285750" lvl="1" indent="-285750" algn="l" defTabSz="1244600">
            <a:lnSpc>
              <a:spcPct val="90000"/>
            </a:lnSpc>
            <a:spcBef>
              <a:spcPct val="0"/>
            </a:spcBef>
            <a:spcAft>
              <a:spcPct val="15000"/>
            </a:spcAft>
            <a:buChar char="•"/>
          </a:pPr>
          <a:r>
            <a:rPr lang="en-US" sz="2800" kern="1200" dirty="0">
              <a:solidFill>
                <a:srgbClr val="23456D"/>
              </a:solidFill>
            </a:rPr>
            <a:t>Assist with materials</a:t>
          </a:r>
        </a:p>
        <a:p>
          <a:pPr marL="285750" lvl="1" indent="-285750" algn="l" defTabSz="1244600">
            <a:lnSpc>
              <a:spcPct val="90000"/>
            </a:lnSpc>
            <a:spcBef>
              <a:spcPct val="0"/>
            </a:spcBef>
            <a:spcAft>
              <a:spcPct val="15000"/>
            </a:spcAft>
            <a:buChar char="•"/>
          </a:pPr>
          <a:r>
            <a:rPr lang="en-US" sz="2800" kern="1200" dirty="0">
              <a:solidFill>
                <a:srgbClr val="23456D"/>
              </a:solidFill>
            </a:rPr>
            <a:t>Research</a:t>
          </a:r>
        </a:p>
      </dsp:txBody>
      <dsp:txXfrm>
        <a:off x="7626096" y="976551"/>
        <a:ext cx="3343274" cy="35451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8D509-EC51-4622-9F57-1E0FF5BF2161}">
      <dsp:nvSpPr>
        <dsp:cNvPr id="0" name=""/>
        <dsp:cNvSpPr/>
      </dsp:nvSpPr>
      <dsp:spPr>
        <a:xfrm>
          <a:off x="4272" y="332458"/>
          <a:ext cx="2402904" cy="756000"/>
        </a:xfrm>
        <a:prstGeom prst="chevron">
          <a:avLst/>
        </a:prstGeom>
        <a:solidFill>
          <a:srgbClr val="AD984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3456D"/>
              </a:solidFill>
            </a:rPr>
            <a:t>Year 1/Quarter 1</a:t>
          </a:r>
          <a:endParaRPr lang="en-US" sz="1600" kern="1200" dirty="0">
            <a:solidFill>
              <a:srgbClr val="23456D"/>
            </a:solidFill>
          </a:endParaRPr>
        </a:p>
      </dsp:txBody>
      <dsp:txXfrm>
        <a:off x="382272" y="332458"/>
        <a:ext cx="1646904" cy="756000"/>
      </dsp:txXfrm>
    </dsp:sp>
    <dsp:sp modelId="{448F6173-8CE4-4167-B67F-3221E6DCE20E}">
      <dsp:nvSpPr>
        <dsp:cNvPr id="0" name=""/>
        <dsp:cNvSpPr/>
      </dsp:nvSpPr>
      <dsp:spPr>
        <a:xfrm>
          <a:off x="4272" y="1182958"/>
          <a:ext cx="1922323" cy="40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23456D"/>
              </a:solidFill>
            </a:rPr>
            <a:t>Governance &amp; Leadership</a:t>
          </a:r>
          <a:endParaRPr lang="en-US" sz="1400" kern="1200" dirty="0">
            <a:solidFill>
              <a:srgbClr val="23456D"/>
            </a:solidFill>
          </a:endParaRPr>
        </a:p>
        <a:p>
          <a:pPr marL="228600" lvl="2" indent="-114300" algn="l" defTabSz="622300">
            <a:lnSpc>
              <a:spcPct val="90000"/>
            </a:lnSpc>
            <a:spcBef>
              <a:spcPct val="0"/>
            </a:spcBef>
            <a:spcAft>
              <a:spcPct val="15000"/>
            </a:spcAft>
            <a:buChar char="•"/>
          </a:pPr>
          <a:r>
            <a:rPr lang="en-US" sz="1400" kern="1200" dirty="0">
              <a:solidFill>
                <a:srgbClr val="23456D"/>
              </a:solidFill>
            </a:rPr>
            <a:t>Introduction</a:t>
          </a:r>
        </a:p>
        <a:p>
          <a:pPr marL="228600" lvl="2" indent="-114300" algn="l" defTabSz="622300">
            <a:lnSpc>
              <a:spcPct val="90000"/>
            </a:lnSpc>
            <a:spcBef>
              <a:spcPct val="0"/>
            </a:spcBef>
            <a:spcAft>
              <a:spcPct val="15000"/>
            </a:spcAft>
            <a:buChar char="•"/>
          </a:pPr>
          <a:r>
            <a:rPr lang="en-US" sz="1400" kern="1200" dirty="0">
              <a:solidFill>
                <a:srgbClr val="23456D"/>
              </a:solidFill>
            </a:rPr>
            <a:t>Leadership Buy-In.</a:t>
          </a:r>
        </a:p>
        <a:p>
          <a:pPr marL="114300" lvl="1" indent="-114300" algn="l" defTabSz="622300">
            <a:lnSpc>
              <a:spcPct val="90000"/>
            </a:lnSpc>
            <a:spcBef>
              <a:spcPct val="0"/>
            </a:spcBef>
            <a:spcAft>
              <a:spcPct val="15000"/>
            </a:spcAft>
            <a:buChar char="•"/>
          </a:pPr>
          <a:r>
            <a:rPr lang="en-US" sz="1400" b="1" kern="1200" dirty="0">
              <a:solidFill>
                <a:srgbClr val="23456D"/>
              </a:solidFill>
            </a:rPr>
            <a:t>Policy</a:t>
          </a:r>
          <a:endParaRPr lang="en-US" sz="1400" kern="1200" dirty="0">
            <a:solidFill>
              <a:srgbClr val="23456D"/>
            </a:solidFill>
          </a:endParaRPr>
        </a:p>
        <a:p>
          <a:pPr marL="228600" lvl="2" indent="-114300" algn="l" defTabSz="622300">
            <a:lnSpc>
              <a:spcPct val="90000"/>
            </a:lnSpc>
            <a:spcBef>
              <a:spcPct val="0"/>
            </a:spcBef>
            <a:spcAft>
              <a:spcPct val="15000"/>
            </a:spcAft>
            <a:buChar char="•"/>
          </a:pPr>
          <a:r>
            <a:rPr lang="en-US" sz="1400" kern="1200" dirty="0">
              <a:solidFill>
                <a:srgbClr val="23456D"/>
              </a:solidFill>
            </a:rPr>
            <a:t>Create workgroup</a:t>
          </a:r>
        </a:p>
        <a:p>
          <a:pPr marL="228600" lvl="2" indent="-114300" algn="l" defTabSz="622300">
            <a:lnSpc>
              <a:spcPct val="90000"/>
            </a:lnSpc>
            <a:spcBef>
              <a:spcPct val="0"/>
            </a:spcBef>
            <a:spcAft>
              <a:spcPct val="15000"/>
            </a:spcAft>
            <a:buChar char="•"/>
          </a:pPr>
          <a:r>
            <a:rPr lang="en-US" sz="1400" kern="1200" dirty="0">
              <a:solidFill>
                <a:srgbClr val="23456D"/>
              </a:solidFill>
            </a:rPr>
            <a:t>Develop and implement trauma-informed care policies</a:t>
          </a:r>
        </a:p>
      </dsp:txBody>
      <dsp:txXfrm>
        <a:off x="4272" y="1182958"/>
        <a:ext cx="1922323" cy="4088970"/>
      </dsp:txXfrm>
    </dsp:sp>
    <dsp:sp modelId="{A4161213-B7E3-4516-8322-6FF1F89EF583}">
      <dsp:nvSpPr>
        <dsp:cNvPr id="0" name=""/>
        <dsp:cNvSpPr/>
      </dsp:nvSpPr>
      <dsp:spPr>
        <a:xfrm>
          <a:off x="2191176" y="332458"/>
          <a:ext cx="2402904" cy="756000"/>
        </a:xfrm>
        <a:prstGeom prst="chevron">
          <a:avLst/>
        </a:prstGeom>
        <a:solidFill>
          <a:srgbClr val="AD984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3456D"/>
              </a:solidFill>
            </a:rPr>
            <a:t>Year 1/Quarter 2</a:t>
          </a:r>
          <a:endParaRPr lang="en-US" sz="1600" kern="1200" dirty="0">
            <a:solidFill>
              <a:srgbClr val="23456D"/>
            </a:solidFill>
          </a:endParaRPr>
        </a:p>
      </dsp:txBody>
      <dsp:txXfrm>
        <a:off x="2569176" y="332458"/>
        <a:ext cx="1646904" cy="756000"/>
      </dsp:txXfrm>
    </dsp:sp>
    <dsp:sp modelId="{80DAC853-A303-4753-8410-7D507CFCF133}">
      <dsp:nvSpPr>
        <dsp:cNvPr id="0" name=""/>
        <dsp:cNvSpPr/>
      </dsp:nvSpPr>
      <dsp:spPr>
        <a:xfrm>
          <a:off x="2191176" y="1182958"/>
          <a:ext cx="1922323" cy="40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t>Physical Environment</a:t>
          </a:r>
          <a:r>
            <a:rPr lang="en-US" sz="1400" kern="1200" dirty="0"/>
            <a:t>	</a:t>
          </a:r>
        </a:p>
        <a:p>
          <a:pPr marL="228600" lvl="2" indent="-114300" algn="l" defTabSz="622300">
            <a:lnSpc>
              <a:spcPct val="90000"/>
            </a:lnSpc>
            <a:spcBef>
              <a:spcPct val="0"/>
            </a:spcBef>
            <a:spcAft>
              <a:spcPct val="15000"/>
            </a:spcAft>
            <a:buChar char="•"/>
          </a:pPr>
          <a:r>
            <a:rPr lang="en-US" sz="1400" kern="1200" dirty="0"/>
            <a:t>Assess environment to be inviting and supportive</a:t>
          </a:r>
        </a:p>
        <a:p>
          <a:pPr marL="228600" lvl="2" indent="-114300" algn="l" defTabSz="622300">
            <a:lnSpc>
              <a:spcPct val="90000"/>
            </a:lnSpc>
            <a:spcBef>
              <a:spcPct val="0"/>
            </a:spcBef>
            <a:spcAft>
              <a:spcPct val="15000"/>
            </a:spcAft>
            <a:buChar char="•"/>
          </a:pPr>
          <a:r>
            <a:rPr lang="en-US" sz="1400" kern="1200" dirty="0"/>
            <a:t>Create shared areas that welcome cultural healing methods</a:t>
          </a:r>
        </a:p>
        <a:p>
          <a:pPr marL="114300" lvl="1" indent="-114300" algn="l" defTabSz="622300">
            <a:lnSpc>
              <a:spcPct val="90000"/>
            </a:lnSpc>
            <a:spcBef>
              <a:spcPct val="0"/>
            </a:spcBef>
            <a:spcAft>
              <a:spcPct val="15000"/>
            </a:spcAft>
            <a:buChar char="•"/>
          </a:pPr>
          <a:r>
            <a:rPr lang="en-US" sz="1400" b="1" kern="1200" dirty="0"/>
            <a:t>Patient/Tribal Member Involvement</a:t>
          </a:r>
          <a:endParaRPr lang="en-US" sz="1400" kern="1200" dirty="0"/>
        </a:p>
        <a:p>
          <a:pPr marL="228600" lvl="2" indent="-114300" algn="l" defTabSz="622300">
            <a:lnSpc>
              <a:spcPct val="90000"/>
            </a:lnSpc>
            <a:spcBef>
              <a:spcPct val="0"/>
            </a:spcBef>
            <a:spcAft>
              <a:spcPct val="15000"/>
            </a:spcAft>
            <a:buChar char="•"/>
          </a:pPr>
          <a:r>
            <a:rPr lang="en-US" sz="1400" kern="1200" dirty="0"/>
            <a:t>Engage patients/tribal members in planning process</a:t>
          </a:r>
        </a:p>
        <a:p>
          <a:pPr marL="228600" lvl="2" indent="-114300" algn="l" defTabSz="622300">
            <a:lnSpc>
              <a:spcPct val="90000"/>
            </a:lnSpc>
            <a:spcBef>
              <a:spcPct val="0"/>
            </a:spcBef>
            <a:spcAft>
              <a:spcPct val="15000"/>
            </a:spcAft>
            <a:buChar char="•"/>
          </a:pPr>
          <a:r>
            <a:rPr lang="en-US" sz="1400" kern="1200" dirty="0"/>
            <a:t>Facilitate incorporating patient feedback </a:t>
          </a:r>
        </a:p>
      </dsp:txBody>
      <dsp:txXfrm>
        <a:off x="2191176" y="1182958"/>
        <a:ext cx="1922323" cy="4088970"/>
      </dsp:txXfrm>
    </dsp:sp>
    <dsp:sp modelId="{0F1FEF6F-1151-4348-B430-4B49B058BBFC}">
      <dsp:nvSpPr>
        <dsp:cNvPr id="0" name=""/>
        <dsp:cNvSpPr/>
      </dsp:nvSpPr>
      <dsp:spPr>
        <a:xfrm>
          <a:off x="4378080" y="332458"/>
          <a:ext cx="2402904" cy="756000"/>
        </a:xfrm>
        <a:prstGeom prst="chevron">
          <a:avLst/>
        </a:prstGeom>
        <a:solidFill>
          <a:srgbClr val="AD984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3456D"/>
              </a:solidFill>
            </a:rPr>
            <a:t>Year 1/Quarter 3</a:t>
          </a:r>
          <a:endParaRPr lang="en-US" sz="1600" kern="1200" dirty="0">
            <a:solidFill>
              <a:srgbClr val="23456D"/>
            </a:solidFill>
          </a:endParaRPr>
        </a:p>
      </dsp:txBody>
      <dsp:txXfrm>
        <a:off x="4756080" y="332458"/>
        <a:ext cx="1646904" cy="756000"/>
      </dsp:txXfrm>
    </dsp:sp>
    <dsp:sp modelId="{7AD9AAEF-AA2D-42F2-9894-4445C3FAF894}">
      <dsp:nvSpPr>
        <dsp:cNvPr id="0" name=""/>
        <dsp:cNvSpPr/>
      </dsp:nvSpPr>
      <dsp:spPr>
        <a:xfrm>
          <a:off x="4378080" y="1182958"/>
          <a:ext cx="1922323" cy="40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23456D"/>
              </a:solidFill>
            </a:rPr>
            <a:t>Cross Sector Collaboration</a:t>
          </a:r>
          <a:endParaRPr lang="en-US" sz="1400" kern="1200" dirty="0">
            <a:solidFill>
              <a:srgbClr val="23456D"/>
            </a:solidFill>
          </a:endParaRPr>
        </a:p>
        <a:p>
          <a:pPr marL="228600" lvl="2" indent="-114300" algn="l" defTabSz="622300">
            <a:lnSpc>
              <a:spcPct val="90000"/>
            </a:lnSpc>
            <a:spcBef>
              <a:spcPct val="0"/>
            </a:spcBef>
            <a:spcAft>
              <a:spcPct val="15000"/>
            </a:spcAft>
            <a:buChar char="•"/>
          </a:pPr>
          <a:r>
            <a:rPr lang="en-US" sz="1400" kern="1200" dirty="0">
              <a:solidFill>
                <a:srgbClr val="23456D"/>
              </a:solidFill>
            </a:rPr>
            <a:t>Foster partnerships that support a trauma-informed approach &amp; encourage traditional healing</a:t>
          </a:r>
        </a:p>
        <a:p>
          <a:pPr marL="228600" lvl="2" indent="-114300" algn="l" defTabSz="622300">
            <a:lnSpc>
              <a:spcPct val="90000"/>
            </a:lnSpc>
            <a:spcBef>
              <a:spcPct val="0"/>
            </a:spcBef>
            <a:spcAft>
              <a:spcPct val="15000"/>
            </a:spcAft>
            <a:buChar char="•"/>
          </a:pPr>
          <a:r>
            <a:rPr lang="en-US" sz="1400" kern="1200" dirty="0">
              <a:solidFill>
                <a:srgbClr val="23456D"/>
              </a:solidFill>
            </a:rPr>
            <a:t>Facilitate communication with partners about goals and priorities for trauma-informed care</a:t>
          </a:r>
        </a:p>
      </dsp:txBody>
      <dsp:txXfrm>
        <a:off x="4378080" y="1182958"/>
        <a:ext cx="1922323" cy="4088970"/>
      </dsp:txXfrm>
    </dsp:sp>
    <dsp:sp modelId="{E7D5F781-8F9A-40C5-91C0-9195CC6D85FB}">
      <dsp:nvSpPr>
        <dsp:cNvPr id="0" name=""/>
        <dsp:cNvSpPr/>
      </dsp:nvSpPr>
      <dsp:spPr>
        <a:xfrm>
          <a:off x="6564985" y="332458"/>
          <a:ext cx="2402904" cy="756000"/>
        </a:xfrm>
        <a:prstGeom prst="chevron">
          <a:avLst/>
        </a:prstGeom>
        <a:solidFill>
          <a:srgbClr val="AD984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3456D"/>
              </a:solidFill>
            </a:rPr>
            <a:t>Year 1/Quarter 4</a:t>
          </a:r>
          <a:endParaRPr lang="en-US" sz="1600" kern="1200" dirty="0">
            <a:solidFill>
              <a:srgbClr val="23456D"/>
            </a:solidFill>
          </a:endParaRPr>
        </a:p>
      </dsp:txBody>
      <dsp:txXfrm>
        <a:off x="6942985" y="332458"/>
        <a:ext cx="1646904" cy="756000"/>
      </dsp:txXfrm>
    </dsp:sp>
    <dsp:sp modelId="{3A1974C2-81FD-438D-8576-C294EDE9FC69}">
      <dsp:nvSpPr>
        <dsp:cNvPr id="0" name=""/>
        <dsp:cNvSpPr/>
      </dsp:nvSpPr>
      <dsp:spPr>
        <a:xfrm>
          <a:off x="6564985" y="1182958"/>
          <a:ext cx="1922323" cy="40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Char char="•"/>
          </a:pPr>
          <a:r>
            <a:rPr lang="en-US" sz="1400" b="1" kern="1200" dirty="0">
              <a:solidFill>
                <a:srgbClr val="23456D"/>
              </a:solidFill>
            </a:rPr>
            <a:t>Training and Workforce Development</a:t>
          </a:r>
          <a:endParaRPr lang="en-US" sz="1400" kern="1200" dirty="0">
            <a:solidFill>
              <a:srgbClr val="23456D"/>
            </a:solidFill>
          </a:endParaRPr>
        </a:p>
        <a:p>
          <a:pPr marL="228600" lvl="2" indent="-114300" algn="l" defTabSz="622300">
            <a:lnSpc>
              <a:spcPct val="90000"/>
            </a:lnSpc>
            <a:spcBef>
              <a:spcPct val="0"/>
            </a:spcBef>
            <a:spcAft>
              <a:spcPct val="15000"/>
            </a:spcAft>
            <a:buChar char="•"/>
          </a:pPr>
          <a:r>
            <a:rPr lang="en-US" sz="1400" kern="1200" dirty="0">
              <a:solidFill>
                <a:srgbClr val="23456D"/>
              </a:solidFill>
            </a:rPr>
            <a:t>Support human resources (HR) to incorporate </a:t>
          </a:r>
          <a:r>
            <a:rPr lang="en-US" sz="1400" b="1" kern="1200" dirty="0">
              <a:solidFill>
                <a:srgbClr val="23456D"/>
              </a:solidFill>
            </a:rPr>
            <a:t>TIC principles into hiring, supervision and evaluation</a:t>
          </a:r>
        </a:p>
        <a:p>
          <a:pPr marL="228600" lvl="2" indent="-114300" algn="l" defTabSz="622300">
            <a:lnSpc>
              <a:spcPct val="90000"/>
            </a:lnSpc>
            <a:spcBef>
              <a:spcPct val="0"/>
            </a:spcBef>
            <a:spcAft>
              <a:spcPct val="15000"/>
            </a:spcAft>
            <a:buChar char="•"/>
          </a:pPr>
          <a:r>
            <a:rPr lang="en-US" sz="1400" kern="1200" dirty="0">
              <a:solidFill>
                <a:srgbClr val="23456D"/>
              </a:solidFill>
            </a:rPr>
            <a:t>Assist with developing </a:t>
          </a:r>
          <a:r>
            <a:rPr lang="en-US" sz="1400" b="1" kern="1200" dirty="0">
              <a:solidFill>
                <a:srgbClr val="23456D"/>
              </a:solidFill>
            </a:rPr>
            <a:t>policies to support staff with historical or secondary trauma</a:t>
          </a:r>
        </a:p>
        <a:p>
          <a:pPr marL="228600" lvl="2" indent="-114300" algn="l" defTabSz="622300">
            <a:lnSpc>
              <a:spcPct val="90000"/>
            </a:lnSpc>
            <a:spcBef>
              <a:spcPct val="0"/>
            </a:spcBef>
            <a:spcAft>
              <a:spcPct val="15000"/>
            </a:spcAft>
            <a:buChar char="•"/>
          </a:pPr>
          <a:r>
            <a:rPr lang="en-US" sz="1400" kern="1200" dirty="0">
              <a:solidFill>
                <a:srgbClr val="23456D"/>
              </a:solidFill>
            </a:rPr>
            <a:t>Train staff on policies/procedures, trauma-screening tools and referral processes, de-escalation, follow-up and support.</a:t>
          </a:r>
        </a:p>
      </dsp:txBody>
      <dsp:txXfrm>
        <a:off x="6564985" y="1182958"/>
        <a:ext cx="1922323" cy="4088970"/>
      </dsp:txXfrm>
    </dsp:sp>
    <dsp:sp modelId="{85C48DC3-F8FA-4E1B-A1C0-E03D44A54AD5}">
      <dsp:nvSpPr>
        <dsp:cNvPr id="0" name=""/>
        <dsp:cNvSpPr/>
      </dsp:nvSpPr>
      <dsp:spPr>
        <a:xfrm>
          <a:off x="8751889" y="332458"/>
          <a:ext cx="2402904" cy="756000"/>
        </a:xfrm>
        <a:prstGeom prst="chevron">
          <a:avLst/>
        </a:prstGeom>
        <a:solidFill>
          <a:srgbClr val="AD9841"/>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23456D"/>
              </a:solidFill>
            </a:rPr>
            <a:t>Year 2</a:t>
          </a:r>
          <a:endParaRPr lang="en-US" sz="1600" kern="1200" dirty="0">
            <a:solidFill>
              <a:srgbClr val="23456D"/>
            </a:solidFill>
          </a:endParaRPr>
        </a:p>
      </dsp:txBody>
      <dsp:txXfrm>
        <a:off x="9129889" y="332458"/>
        <a:ext cx="1646904" cy="756000"/>
      </dsp:txXfrm>
    </dsp:sp>
    <dsp:sp modelId="{38F10790-C65C-4AD9-8FA3-1E09EF49B1C1}">
      <dsp:nvSpPr>
        <dsp:cNvPr id="0" name=""/>
        <dsp:cNvSpPr/>
      </dsp:nvSpPr>
      <dsp:spPr>
        <a:xfrm>
          <a:off x="8751889" y="1182958"/>
          <a:ext cx="1922323" cy="40889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14300" lvl="1" indent="-114300" algn="l" defTabSz="622300">
            <a:lnSpc>
              <a:spcPct val="90000"/>
            </a:lnSpc>
            <a:spcBef>
              <a:spcPct val="0"/>
            </a:spcBef>
            <a:spcAft>
              <a:spcPct val="15000"/>
            </a:spcAft>
            <a:buFont typeface="Symbol" panose="05050102010706020507" pitchFamily="18" charset="2"/>
            <a:buChar char=""/>
          </a:pPr>
          <a:r>
            <a:rPr lang="en-US" sz="1400" b="1" kern="1200" dirty="0">
              <a:solidFill>
                <a:srgbClr val="23456D"/>
              </a:solidFill>
            </a:rPr>
            <a:t>Screening, Assessment and Treatment Services</a:t>
          </a:r>
          <a:endParaRPr lang="en-US" sz="1400" kern="1200" dirty="0">
            <a:solidFill>
              <a:srgbClr val="23456D"/>
            </a:solidFill>
          </a:endParaRPr>
        </a:p>
        <a:p>
          <a:pPr marL="228600" lvl="2" indent="-114300" algn="l" defTabSz="622300">
            <a:lnSpc>
              <a:spcPct val="90000"/>
            </a:lnSpc>
            <a:spcBef>
              <a:spcPct val="0"/>
            </a:spcBef>
            <a:spcAft>
              <a:spcPct val="15000"/>
            </a:spcAft>
            <a:buFont typeface="Symbol" panose="05050102010706020507" pitchFamily="18" charset="2"/>
            <a:buChar char=""/>
          </a:pPr>
          <a:r>
            <a:rPr lang="en-US" sz="1400" kern="1200" dirty="0">
              <a:solidFill>
                <a:srgbClr val="23456D"/>
              </a:solidFill>
            </a:rPr>
            <a:t>Assess organization’s ability to provide trauma-specific treatment</a:t>
          </a:r>
        </a:p>
        <a:p>
          <a:pPr marL="228600" lvl="2" indent="-114300" algn="l" defTabSz="622300">
            <a:lnSpc>
              <a:spcPct val="90000"/>
            </a:lnSpc>
            <a:spcBef>
              <a:spcPct val="0"/>
            </a:spcBef>
            <a:spcAft>
              <a:spcPct val="15000"/>
            </a:spcAft>
            <a:buFont typeface="Symbol" panose="05050102010706020507" pitchFamily="18" charset="2"/>
            <a:buChar char=""/>
          </a:pPr>
          <a:r>
            <a:rPr lang="en-US" sz="1400" kern="1200" dirty="0">
              <a:solidFill>
                <a:srgbClr val="23456D"/>
              </a:solidFill>
            </a:rPr>
            <a:t>Assist with selecting trauma screening tool(s) &amp; develop workflow for implementation</a:t>
          </a:r>
        </a:p>
        <a:p>
          <a:pPr marL="114300" lvl="1" indent="-114300" algn="l" defTabSz="622300">
            <a:lnSpc>
              <a:spcPct val="90000"/>
            </a:lnSpc>
            <a:spcBef>
              <a:spcPct val="0"/>
            </a:spcBef>
            <a:spcAft>
              <a:spcPct val="15000"/>
            </a:spcAft>
            <a:buFont typeface="Symbol" panose="05050102010706020507" pitchFamily="18" charset="2"/>
            <a:buChar char=""/>
          </a:pPr>
          <a:r>
            <a:rPr lang="en-US" sz="1400" b="1" kern="1200" dirty="0">
              <a:solidFill>
                <a:srgbClr val="23456D"/>
              </a:solidFill>
            </a:rPr>
            <a:t>Progress Monitoring and Quality Assurance</a:t>
          </a:r>
          <a:endParaRPr lang="en-US" sz="1400" kern="1200" dirty="0">
            <a:solidFill>
              <a:srgbClr val="23456D"/>
            </a:solidFill>
          </a:endParaRPr>
        </a:p>
        <a:p>
          <a:pPr marL="228600" lvl="2" indent="-114300" algn="l" defTabSz="622300">
            <a:lnSpc>
              <a:spcPct val="90000"/>
            </a:lnSpc>
            <a:spcBef>
              <a:spcPct val="0"/>
            </a:spcBef>
            <a:spcAft>
              <a:spcPct val="15000"/>
            </a:spcAft>
            <a:buFont typeface="Symbol" panose="05050102010706020507" pitchFamily="18" charset="2"/>
            <a:buChar char=""/>
          </a:pPr>
          <a:r>
            <a:rPr lang="en-US" sz="1400" kern="1200" dirty="0">
              <a:solidFill>
                <a:srgbClr val="23456D"/>
              </a:solidFill>
            </a:rPr>
            <a:t>Assess implementation progress and identify strengths and weaknesses</a:t>
          </a:r>
        </a:p>
        <a:p>
          <a:pPr marL="228600" lvl="2" indent="-114300" algn="l" defTabSz="622300">
            <a:lnSpc>
              <a:spcPct val="90000"/>
            </a:lnSpc>
            <a:spcBef>
              <a:spcPct val="0"/>
            </a:spcBef>
            <a:spcAft>
              <a:spcPct val="15000"/>
            </a:spcAft>
            <a:buFont typeface="Symbol" panose="05050102010706020507" pitchFamily="18" charset="2"/>
            <a:buChar char=""/>
          </a:pPr>
          <a:r>
            <a:rPr lang="en-US" sz="1400" kern="1200" dirty="0">
              <a:solidFill>
                <a:srgbClr val="23456D"/>
              </a:solidFill>
            </a:rPr>
            <a:t>Guide monitoring</a:t>
          </a:r>
        </a:p>
      </dsp:txBody>
      <dsp:txXfrm>
        <a:off x="8751889" y="1182958"/>
        <a:ext cx="1922323" cy="4088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140CF-CFA9-4419-B6C8-A6EC5026B067}">
      <dsp:nvSpPr>
        <dsp:cNvPr id="0" name=""/>
        <dsp:cNvSpPr/>
      </dsp:nvSpPr>
      <dsp:spPr>
        <a:xfrm>
          <a:off x="4822" y="154681"/>
          <a:ext cx="4216598" cy="4216598"/>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32053" tIns="25400" rIns="232053" bIns="254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Each IHS service unit, tribal health department and urban center will have </a:t>
          </a:r>
          <a:r>
            <a:rPr lang="en-US" sz="2000" b="1" kern="1200" dirty="0"/>
            <a:t>trauma-informed policies and procedures in place</a:t>
          </a:r>
          <a:r>
            <a:rPr lang="en-US" sz="2000" kern="1200" dirty="0"/>
            <a:t>, including staff training materials and guides for trauma screening, treatment or referral.</a:t>
          </a:r>
        </a:p>
      </dsp:txBody>
      <dsp:txXfrm>
        <a:off x="622328" y="772187"/>
        <a:ext cx="2981586" cy="2981586"/>
      </dsp:txXfrm>
    </dsp:sp>
    <dsp:sp modelId="{37F0C0A9-5FF6-4253-81DB-143AF951ED78}">
      <dsp:nvSpPr>
        <dsp:cNvPr id="0" name=""/>
        <dsp:cNvSpPr/>
      </dsp:nvSpPr>
      <dsp:spPr>
        <a:xfrm>
          <a:off x="3378100" y="154681"/>
          <a:ext cx="4216598" cy="4216598"/>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32053" tIns="25400" rIns="232053" bIns="25400" numCol="1" spcCol="1270" anchor="ctr" anchorCtr="0">
          <a:noAutofit/>
        </a:bodyPr>
        <a:lstStyle/>
        <a:p>
          <a:pPr marL="0" lvl="0" indent="0" algn="ctr" defTabSz="889000">
            <a:lnSpc>
              <a:spcPct val="90000"/>
            </a:lnSpc>
            <a:spcBef>
              <a:spcPct val="0"/>
            </a:spcBef>
            <a:spcAft>
              <a:spcPct val="35000"/>
            </a:spcAft>
            <a:buFont typeface="+mj-lt"/>
            <a:buNone/>
          </a:pPr>
          <a:r>
            <a:rPr lang="en-US" sz="2000" kern="1200" dirty="0"/>
            <a:t>Indian health organizations’ clinical and nonclinical staff will </a:t>
          </a:r>
          <a:r>
            <a:rPr lang="en-US" sz="2000" b="1" kern="1200" dirty="0"/>
            <a:t>receive training on the impact of trauma, recognize the symptoms </a:t>
          </a:r>
          <a:r>
            <a:rPr lang="en-US" sz="2000" kern="1200" dirty="0"/>
            <a:t>and</a:t>
          </a:r>
          <a:r>
            <a:rPr lang="en-US" sz="2000" b="1" kern="1200" dirty="0"/>
            <a:t> understand how to appropriately respond.</a:t>
          </a:r>
          <a:endParaRPr lang="en-US" sz="2000" kern="1200" dirty="0"/>
        </a:p>
      </dsp:txBody>
      <dsp:txXfrm>
        <a:off x="3995606" y="772187"/>
        <a:ext cx="2981586" cy="2981586"/>
      </dsp:txXfrm>
    </dsp:sp>
    <dsp:sp modelId="{99BB22FB-5911-4DF8-B41C-3A6584CABB75}">
      <dsp:nvSpPr>
        <dsp:cNvPr id="0" name=""/>
        <dsp:cNvSpPr/>
      </dsp:nvSpPr>
      <dsp:spPr>
        <a:xfrm>
          <a:off x="6751379" y="154681"/>
          <a:ext cx="4216598" cy="4216598"/>
        </a:xfrm>
        <a:prstGeom prst="ellipse">
          <a:avLst/>
        </a:prstGeom>
        <a:solidFill>
          <a:schemeClr val="l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32053" tIns="25400" rIns="232053" bIns="25400" numCol="1" spcCol="1270" anchor="ctr" anchorCtr="0">
          <a:noAutofit/>
        </a:bodyPr>
        <a:lstStyle/>
        <a:p>
          <a:pPr marL="0" lvl="0" indent="0" algn="ctr" defTabSz="889000">
            <a:lnSpc>
              <a:spcPct val="90000"/>
            </a:lnSpc>
            <a:spcBef>
              <a:spcPct val="0"/>
            </a:spcBef>
            <a:spcAft>
              <a:spcPct val="35000"/>
            </a:spcAft>
            <a:buFont typeface="+mj-lt"/>
            <a:buNone/>
          </a:pPr>
          <a:r>
            <a:rPr lang="en-US" sz="2000" b="1" kern="1200" dirty="0"/>
            <a:t>Indian cultural healing methods are accepted and encouraged</a:t>
          </a:r>
          <a:r>
            <a:rPr lang="en-US" sz="2000" kern="1200" dirty="0"/>
            <a:t> as tools to building resiliency and recovering from trauma.</a:t>
          </a:r>
        </a:p>
      </dsp:txBody>
      <dsp:txXfrm>
        <a:off x="7368885" y="772187"/>
        <a:ext cx="2981586" cy="2981586"/>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647B-F051-4FB2-9809-70F87B3CA261}" type="datetimeFigureOut">
              <a:rPr lang="en-US" smtClean="0"/>
              <a:t>3/27/2019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989A4-5666-4DB2-8F30-30E2C5839F79}" type="slidenum">
              <a:rPr lang="en-US" smtClean="0"/>
              <a:t>‹#›</a:t>
            </a:fld>
            <a:endParaRPr lang="en-US"/>
          </a:p>
        </p:txBody>
      </p:sp>
    </p:spTree>
    <p:extLst>
      <p:ext uri="{BB962C8B-B14F-4D97-AF65-F5344CB8AC3E}">
        <p14:creationId xmlns:p14="http://schemas.microsoft.com/office/powerpoint/2010/main" val="150813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989A4-5666-4DB2-8F30-30E2C5839F79}" type="slidenum">
              <a:rPr lang="en-US" smtClean="0"/>
              <a:t>2</a:t>
            </a:fld>
            <a:endParaRPr lang="en-US"/>
          </a:p>
        </p:txBody>
      </p:sp>
    </p:spTree>
    <p:extLst>
      <p:ext uri="{BB962C8B-B14F-4D97-AF65-F5344CB8AC3E}">
        <p14:creationId xmlns:p14="http://schemas.microsoft.com/office/powerpoint/2010/main" val="63595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Year one of the project will focus on laying the groundwork for transforming organizations to trauma-informed cultures. Mountain-Pacific’s mission will be to meet the needs of the tribal members, recognizing that there’s no universal definition of trauma and each service unit’s model for trauma-informed care will be tailored according to the tribe’s culture. We will incorporate tribal healing methods, the SAMHSA Concept of Trauma and Guidance for a Trauma-Informed Approach and the Center on Health Care Strategies’ </a:t>
            </a:r>
            <a:r>
              <a:rPr lang="en-US" sz="1200" i="1" kern="1200" dirty="0">
                <a:solidFill>
                  <a:schemeClr val="tx1"/>
                </a:solidFill>
                <a:effectLst/>
                <a:latin typeface="+mn-lt"/>
                <a:ea typeface="+mn-ea"/>
                <a:cs typeface="+mn-cs"/>
              </a:rPr>
              <a:t>Advancing Trauma-Informed Care Initiative,</a:t>
            </a:r>
            <a:r>
              <a:rPr lang="en-US" sz="1200" kern="1200" dirty="0">
                <a:solidFill>
                  <a:schemeClr val="tx1"/>
                </a:solidFill>
                <a:effectLst/>
                <a:latin typeface="+mn-lt"/>
                <a:ea typeface="+mn-ea"/>
                <a:cs typeface="+mn-cs"/>
              </a:rPr>
              <a:t> funded by the Robert Wood Johnson Foundation.</a:t>
            </a:r>
          </a:p>
          <a:p>
            <a:r>
              <a:rPr lang="en-US" sz="1200" kern="1200" dirty="0">
                <a:solidFill>
                  <a:schemeClr val="tx1"/>
                </a:solidFill>
                <a:effectLst/>
                <a:latin typeface="+mn-lt"/>
                <a:ea typeface="+mn-ea"/>
                <a:cs typeface="+mn-cs"/>
              </a:rPr>
              <a:t>Year two of the projects will transition the governance structure and training groundwork into action. Mountain-Pacific staff will work with Indian health organizations to test and implement tools for screening for trauma and design and monitor workflows for training. We will support staff with trauma treatment and referral processes adapted to the organization’s resources and monitor and offer feedback on weaknesses and strengths of trauma-related workflows.</a:t>
            </a:r>
          </a:p>
          <a:p>
            <a:endParaRPr lang="en-US" dirty="0"/>
          </a:p>
        </p:txBody>
      </p:sp>
      <p:sp>
        <p:nvSpPr>
          <p:cNvPr id="4" name="Slide Number Placeholder 3"/>
          <p:cNvSpPr>
            <a:spLocks noGrp="1"/>
          </p:cNvSpPr>
          <p:nvPr>
            <p:ph type="sldNum" sz="quarter" idx="5"/>
          </p:nvPr>
        </p:nvSpPr>
        <p:spPr/>
        <p:txBody>
          <a:bodyPr/>
          <a:lstStyle/>
          <a:p>
            <a:fld id="{B7D989A4-5666-4DB2-8F30-30E2C5839F79}" type="slidenum">
              <a:rPr lang="en-US" smtClean="0"/>
              <a:t>3</a:t>
            </a:fld>
            <a:endParaRPr lang="en-US"/>
          </a:p>
        </p:txBody>
      </p:sp>
    </p:spTree>
    <p:extLst>
      <p:ext uri="{BB962C8B-B14F-4D97-AF65-F5344CB8AC3E}">
        <p14:creationId xmlns:p14="http://schemas.microsoft.com/office/powerpoint/2010/main" val="2172146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989A4-5666-4DB2-8F30-30E2C5839F79}" type="slidenum">
              <a:rPr lang="en-US" smtClean="0"/>
              <a:t>4</a:t>
            </a:fld>
            <a:endParaRPr lang="en-US"/>
          </a:p>
        </p:txBody>
      </p:sp>
    </p:spTree>
    <p:extLst>
      <p:ext uri="{BB962C8B-B14F-4D97-AF65-F5344CB8AC3E}">
        <p14:creationId xmlns:p14="http://schemas.microsoft.com/office/powerpoint/2010/main" val="596060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1"/>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4572000" y="3048000"/>
            <a:ext cx="67056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A56A092-0DB2-4C26-A218-7C056BB66888}"/>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5095EFBE-C702-4D4D-A8C1-45DFA95D0E4C}"/>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180157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45471-0311-4EC9-BC24-F434487C0616}"/>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241FB994-06F1-4E0F-BEB0-CB5D37120223}"/>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702389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D9F96-7146-4EA5-9F25-0789001A09CA}"/>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F28B4A2C-D99C-4E13-A3D9-581FF1248D37}"/>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518752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219201"/>
            <a:ext cx="10363200" cy="1470025"/>
          </a:xfrm>
        </p:spPr>
        <p:txBody>
          <a:bodyPr/>
          <a:lstStyle>
            <a:lvl1pPr>
              <a:defRPr b="1"/>
            </a:lvl1pPr>
          </a:lstStyle>
          <a:p>
            <a:r>
              <a:rPr lang="en-US"/>
              <a:t>Click to edit Master title style</a:t>
            </a:r>
          </a:p>
        </p:txBody>
      </p:sp>
      <p:sp>
        <p:nvSpPr>
          <p:cNvPr id="3" name="Subtitle 2"/>
          <p:cNvSpPr>
            <a:spLocks noGrp="1"/>
          </p:cNvSpPr>
          <p:nvPr>
            <p:ph type="subTitle" idx="1"/>
          </p:nvPr>
        </p:nvSpPr>
        <p:spPr>
          <a:xfrm>
            <a:off x="4572000" y="3048000"/>
            <a:ext cx="6705600" cy="1752600"/>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A56A092-0DB2-4C26-A218-7C056BB66888}"/>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5095EFBE-C702-4D4D-A8C1-45DFA95D0E4C}"/>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26082650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B25E3-46AD-4E6E-A32A-9156C6D46063}"/>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9BF4FE02-B2C6-4515-AD57-2BAB8CCDF7C3}"/>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420396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6D1FB-9E9A-4709-B57C-AC9CB52FB92F}"/>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30D7DEDA-5C49-4358-BDB3-7CB6BC855626}"/>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28956123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9510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510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19B9FB-E042-4605-8B99-361BC60A9D39}"/>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D2CEB5CD-EF05-4592-B1D9-FC24FB5CADAB}"/>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8293358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2057400"/>
            <a:ext cx="53869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697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57400"/>
            <a:ext cx="538903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697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93EF58-EDF2-4480-B4F4-E00CD9D4A854}"/>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8" name="Slide Number Placeholder 5">
            <a:extLst>
              <a:ext uri="{FF2B5EF4-FFF2-40B4-BE49-F238E27FC236}">
                <a16:creationId xmlns:a16="http://schemas.microsoft.com/office/drawing/2014/main" id="{7B2434CE-310C-4E75-8A68-ED5E3E241A84}"/>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24433216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3">
            <a:extLst>
              <a:ext uri="{FF2B5EF4-FFF2-40B4-BE49-F238E27FC236}">
                <a16:creationId xmlns:a16="http://schemas.microsoft.com/office/drawing/2014/main" id="{2349497A-2C17-4DFE-8011-6A381ABCC98C}"/>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4" name="Slide Number Placeholder 5">
            <a:extLst>
              <a:ext uri="{FF2B5EF4-FFF2-40B4-BE49-F238E27FC236}">
                <a16:creationId xmlns:a16="http://schemas.microsoft.com/office/drawing/2014/main" id="{3CD3A5AD-E7B6-4F45-9E78-28AF61A03D21}"/>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4068326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695315-940B-45F3-931E-EF76794FE5B0}"/>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3" name="Slide Number Placeholder 5">
            <a:extLst>
              <a:ext uri="{FF2B5EF4-FFF2-40B4-BE49-F238E27FC236}">
                <a16:creationId xmlns:a16="http://schemas.microsoft.com/office/drawing/2014/main" id="{A52D3C89-29EB-4A64-842A-E85B0F147A3C}"/>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511533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28687"/>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2868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9073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DF26C7-E68B-4058-A99E-D87FD5EE8A60}"/>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10F758EE-0C64-4059-BBBA-B207E4DD2431}"/>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150664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CB25E3-46AD-4E6E-A32A-9156C6D46063}"/>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9BF4FE02-B2C6-4515-AD57-2BAB8CCDF7C3}"/>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4049797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D64B0C-36DB-49B3-BD08-CB24D6BC68CA}"/>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C7FFB274-92C7-47D0-87BA-C78B1B758F3A}"/>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3276435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E45471-0311-4EC9-BC24-F434487C0616}"/>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241FB994-06F1-4E0F-BEB0-CB5D37120223}"/>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32351328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FD9F96-7146-4EA5-9F25-0789001A09CA}"/>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F28B4A2C-D99C-4E13-A3D9-581FF1248D37}"/>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091044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D6D1FB-9E9A-4709-B57C-AC9CB52FB92F}"/>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5" name="Slide Number Placeholder 5">
            <a:extLst>
              <a:ext uri="{FF2B5EF4-FFF2-40B4-BE49-F238E27FC236}">
                <a16:creationId xmlns:a16="http://schemas.microsoft.com/office/drawing/2014/main" id="{30D7DEDA-5C49-4358-BDB3-7CB6BC855626}"/>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72078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609600" y="19510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51038"/>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D919B9FB-E042-4605-8B99-361BC60A9D39}"/>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D2CEB5CD-EF05-4592-B1D9-FC24FB5CADAB}"/>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09280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609600" y="2057400"/>
            <a:ext cx="53869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69716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57400"/>
            <a:ext cx="5389033"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69716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B93EF58-EDF2-4480-B4F4-E00CD9D4A854}"/>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8" name="Slide Number Placeholder 5">
            <a:extLst>
              <a:ext uri="{FF2B5EF4-FFF2-40B4-BE49-F238E27FC236}">
                <a16:creationId xmlns:a16="http://schemas.microsoft.com/office/drawing/2014/main" id="{7B2434CE-310C-4E75-8A68-ED5E3E241A84}"/>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312673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Date Placeholder 3">
            <a:extLst>
              <a:ext uri="{FF2B5EF4-FFF2-40B4-BE49-F238E27FC236}">
                <a16:creationId xmlns:a16="http://schemas.microsoft.com/office/drawing/2014/main" id="{2349497A-2C17-4DFE-8011-6A381ABCC98C}"/>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4" name="Slide Number Placeholder 5">
            <a:extLst>
              <a:ext uri="{FF2B5EF4-FFF2-40B4-BE49-F238E27FC236}">
                <a16:creationId xmlns:a16="http://schemas.microsoft.com/office/drawing/2014/main" id="{3CD3A5AD-E7B6-4F45-9E78-28AF61A03D21}"/>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1402547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D695315-940B-45F3-931E-EF76794FE5B0}"/>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3" name="Slide Number Placeholder 5">
            <a:extLst>
              <a:ext uri="{FF2B5EF4-FFF2-40B4-BE49-F238E27FC236}">
                <a16:creationId xmlns:a16="http://schemas.microsoft.com/office/drawing/2014/main" id="{A52D3C89-29EB-4A64-842A-E85B0F147A3C}"/>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3337779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928687"/>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928688"/>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2090738"/>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87DF26C7-E68B-4058-A99E-D87FD5EE8A60}"/>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10F758EE-0C64-4059-BBBA-B207E4DD2431}"/>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213050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BD64B0C-36DB-49B3-BD08-CB24D6BC68CA}"/>
              </a:ext>
            </a:extLst>
          </p:cNvPr>
          <p:cNvSpPr>
            <a:spLocks noGrp="1"/>
          </p:cNvSpPr>
          <p:nvPr>
            <p:ph type="dt" sz="half" idx="10"/>
          </p:nvPr>
        </p:nvSpPr>
        <p:spPr/>
        <p:txBody>
          <a:bodyPr/>
          <a:lstStyle>
            <a:lvl1pPr>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C7FFB274-92C7-47D0-87BA-C78B1B758F3A}"/>
              </a:ext>
            </a:extLst>
          </p:cNvPr>
          <p:cNvSpPr>
            <a:spLocks noGrp="1"/>
          </p:cNvSpPr>
          <p:nvPr>
            <p:ph type="sldNum" sz="quarter" idx="11"/>
          </p:nvPr>
        </p:nvSpPr>
        <p:spPr/>
        <p:txBody>
          <a:bodyPr/>
          <a:lstStyle>
            <a:lvl1pPr>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277982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2EEC52-96F0-4982-8B23-41A802C06EC1}"/>
              </a:ext>
            </a:extLst>
          </p:cNvPr>
          <p:cNvSpPr>
            <a:spLocks noGrp="1"/>
          </p:cNvSpPr>
          <p:nvPr>
            <p:ph type="title"/>
          </p:nvPr>
        </p:nvSpPr>
        <p:spPr bwMode="auto">
          <a:xfrm>
            <a:off x="609600" y="85407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A48046-3C1E-4AC9-A33E-C03566DDB3E0}"/>
              </a:ext>
            </a:extLst>
          </p:cNvPr>
          <p:cNvSpPr>
            <a:spLocks noGrp="1"/>
          </p:cNvSpPr>
          <p:nvPr>
            <p:ph type="body" idx="1"/>
          </p:nvPr>
        </p:nvSpPr>
        <p:spPr bwMode="auto">
          <a:xfrm>
            <a:off x="609600" y="21796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01FCEB-5E1B-48EF-821E-3869D43D6E69}"/>
              </a:ext>
            </a:extLst>
          </p:cNvPr>
          <p:cNvSpPr>
            <a:spLocks noGrp="1"/>
          </p:cNvSpPr>
          <p:nvPr>
            <p:ph type="dt" sz="half" idx="2"/>
          </p:nvPr>
        </p:nvSpPr>
        <p:spPr>
          <a:xfrm>
            <a:off x="406400" y="6483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249C3393-6AFB-4D57-BA46-B33974397E7B}"/>
              </a:ext>
            </a:extLst>
          </p:cNvPr>
          <p:cNvSpPr>
            <a:spLocks noGrp="1"/>
          </p:cNvSpPr>
          <p:nvPr>
            <p:ph type="sldNum" sz="quarter" idx="4"/>
          </p:nvPr>
        </p:nvSpPr>
        <p:spPr>
          <a:xfrm>
            <a:off x="8940800" y="647700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B90A4"/>
                </a:solidFill>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324753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bg2"/>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3690A8"/>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1"/>
        </a:buClr>
        <a:buSzPct val="75000"/>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22EEC52-96F0-4982-8B23-41A802C06EC1}"/>
              </a:ext>
            </a:extLst>
          </p:cNvPr>
          <p:cNvSpPr>
            <a:spLocks noGrp="1"/>
          </p:cNvSpPr>
          <p:nvPr>
            <p:ph type="title"/>
          </p:nvPr>
        </p:nvSpPr>
        <p:spPr bwMode="auto">
          <a:xfrm>
            <a:off x="609600" y="85407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EA48046-3C1E-4AC9-A33E-C03566DDB3E0}"/>
              </a:ext>
            </a:extLst>
          </p:cNvPr>
          <p:cNvSpPr>
            <a:spLocks noGrp="1"/>
          </p:cNvSpPr>
          <p:nvPr>
            <p:ph type="body" idx="1"/>
          </p:nvPr>
        </p:nvSpPr>
        <p:spPr bwMode="auto">
          <a:xfrm>
            <a:off x="609600" y="21796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B01FCEB-5E1B-48EF-821E-3869D43D6E69}"/>
              </a:ext>
            </a:extLst>
          </p:cNvPr>
          <p:cNvSpPr>
            <a:spLocks noGrp="1"/>
          </p:cNvSpPr>
          <p:nvPr>
            <p:ph type="dt" sz="half" idx="2"/>
          </p:nvPr>
        </p:nvSpPr>
        <p:spPr>
          <a:xfrm>
            <a:off x="406400" y="6483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2EFA18B5-4FDE-4875-A641-C177E4E92781}" type="datetimeFigureOut">
              <a:rPr lang="en-US" smtClean="0"/>
              <a:t>3/27/2019</a:t>
            </a:fld>
            <a:endParaRPr lang="en-US"/>
          </a:p>
        </p:txBody>
      </p:sp>
      <p:sp>
        <p:nvSpPr>
          <p:cNvPr id="6" name="Slide Number Placeholder 5">
            <a:extLst>
              <a:ext uri="{FF2B5EF4-FFF2-40B4-BE49-F238E27FC236}">
                <a16:creationId xmlns:a16="http://schemas.microsoft.com/office/drawing/2014/main" id="{249C3393-6AFB-4D57-BA46-B33974397E7B}"/>
              </a:ext>
            </a:extLst>
          </p:cNvPr>
          <p:cNvSpPr>
            <a:spLocks noGrp="1"/>
          </p:cNvSpPr>
          <p:nvPr>
            <p:ph type="sldNum" sz="quarter" idx="4"/>
          </p:nvPr>
        </p:nvSpPr>
        <p:spPr>
          <a:xfrm>
            <a:off x="8940800" y="647700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B90A4"/>
                </a:solidFill>
              </a:defRPr>
            </a:lvl1pPr>
          </a:lstStyle>
          <a:p>
            <a:fld id="{95314B0E-982E-4BD5-B33C-1D117539471C}" type="slidenum">
              <a:rPr lang="en-US" smtClean="0"/>
              <a:t>‹#›</a:t>
            </a:fld>
            <a:endParaRPr lang="en-US"/>
          </a:p>
        </p:txBody>
      </p:sp>
    </p:spTree>
    <p:extLst>
      <p:ext uri="{BB962C8B-B14F-4D97-AF65-F5344CB8AC3E}">
        <p14:creationId xmlns:p14="http://schemas.microsoft.com/office/powerpoint/2010/main" val="25661053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b="1" kern="1200">
          <a:solidFill>
            <a:schemeClr val="tx1"/>
          </a:solidFill>
          <a:latin typeface="+mj-lt"/>
          <a:ea typeface="+mj-ea"/>
          <a:cs typeface="+mj-cs"/>
        </a:defRPr>
      </a:lvl1pPr>
      <a:lvl2pPr algn="ctr" rtl="0" eaLnBrk="0" fontAlgn="base" hangingPunct="0">
        <a:spcBef>
          <a:spcPct val="0"/>
        </a:spcBef>
        <a:spcAft>
          <a:spcPct val="0"/>
        </a:spcAft>
        <a:defRPr sz="4400" b="1">
          <a:solidFill>
            <a:schemeClr val="tx1"/>
          </a:solidFill>
          <a:latin typeface="Arial" panose="020B0604020202020204" pitchFamily="34" charset="0"/>
        </a:defRPr>
      </a:lvl2pPr>
      <a:lvl3pPr algn="ctr" rtl="0" eaLnBrk="0" fontAlgn="base" hangingPunct="0">
        <a:spcBef>
          <a:spcPct val="0"/>
        </a:spcBef>
        <a:spcAft>
          <a:spcPct val="0"/>
        </a:spcAft>
        <a:defRPr sz="4400" b="1">
          <a:solidFill>
            <a:schemeClr val="tx1"/>
          </a:solidFill>
          <a:latin typeface="Arial" panose="020B0604020202020204" pitchFamily="34" charset="0"/>
        </a:defRPr>
      </a:lvl3pPr>
      <a:lvl4pPr algn="ctr" rtl="0" eaLnBrk="0" fontAlgn="base" hangingPunct="0">
        <a:spcBef>
          <a:spcPct val="0"/>
        </a:spcBef>
        <a:spcAft>
          <a:spcPct val="0"/>
        </a:spcAft>
        <a:defRPr sz="4400" b="1">
          <a:solidFill>
            <a:schemeClr val="tx1"/>
          </a:solidFill>
          <a:latin typeface="Arial" panose="020B0604020202020204" pitchFamily="34" charset="0"/>
        </a:defRPr>
      </a:lvl4pPr>
      <a:lvl5pPr algn="ctr" rtl="0" eaLnBrk="0" fontAlgn="base" hangingPunct="0">
        <a:spcBef>
          <a:spcPct val="0"/>
        </a:spcBef>
        <a:spcAft>
          <a:spcPct val="0"/>
        </a:spcAft>
        <a:defRPr sz="4400" b="1">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Clr>
          <a:schemeClr val="bg2"/>
        </a:buClr>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accent1"/>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3690A8"/>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1"/>
        </a:buClr>
        <a:buSzPct val="75000"/>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xml"/><Relationship Id="rId7" Type="http://schemas.openxmlformats.org/officeDocument/2006/relationships/diagramQuickStyle" Target="../diagrams/quickStyle1.xml"/><Relationship Id="rId2" Type="http://schemas.openxmlformats.org/officeDocument/2006/relationships/slideLayout" Target="../slideLayouts/slideLayout13.xml"/><Relationship Id="rId1" Type="http://schemas.openxmlformats.org/officeDocument/2006/relationships/themeOverride" Target="../theme/themeOverride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jpe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notesSlide" Target="../notesSlides/notesSlide2.xml"/><Relationship Id="rId7" Type="http://schemas.openxmlformats.org/officeDocument/2006/relationships/diagramQuickStyle" Target="../diagrams/quickStyle2.xml"/><Relationship Id="rId2" Type="http://schemas.openxmlformats.org/officeDocument/2006/relationships/slideLayout" Target="../slideLayouts/slideLayout13.xml"/><Relationship Id="rId1" Type="http://schemas.openxmlformats.org/officeDocument/2006/relationships/themeOverride" Target="../theme/themeOverride3.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jpe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slideLayout" Target="../slideLayouts/slideLayout13.xml"/><Relationship Id="rId1" Type="http://schemas.openxmlformats.org/officeDocument/2006/relationships/themeOverride" Target="../theme/themeOverride5.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5.xml"/><Relationship Id="rId1" Type="http://schemas.openxmlformats.org/officeDocument/2006/relationships/themeOverride" Target="../theme/themeOverride7.xml"/><Relationship Id="rId4" Type="http://schemas.openxmlformats.org/officeDocument/2006/relationships/hyperlink" Target="https://www.mpqhf.org/QIO/trauma-informed-care-grant-project-hom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3FE90D-7A40-4A76-B17D-BD09454DC057}"/>
              </a:ext>
            </a:extLst>
          </p:cNvPr>
          <p:cNvSpPr/>
          <p:nvPr/>
        </p:nvSpPr>
        <p:spPr>
          <a:xfrm>
            <a:off x="0" y="2532185"/>
            <a:ext cx="5576835" cy="4451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9D967-00D5-4F66-AA98-966677D7E601}"/>
              </a:ext>
            </a:extLst>
          </p:cNvPr>
          <p:cNvSpPr>
            <a:spLocks noGrp="1"/>
          </p:cNvSpPr>
          <p:nvPr>
            <p:ph type="ctrTitle"/>
          </p:nvPr>
        </p:nvSpPr>
        <p:spPr/>
        <p:txBody>
          <a:bodyPr>
            <a:normAutofit fontScale="90000"/>
          </a:bodyPr>
          <a:lstStyle/>
          <a:p>
            <a:r>
              <a:rPr lang="en-US" dirty="0">
                <a:solidFill>
                  <a:srgbClr val="AD9841"/>
                </a:solidFill>
              </a:rPr>
              <a:t>Heal, Rise, Live…Repeat</a:t>
            </a:r>
            <a:br>
              <a:rPr lang="en-US" dirty="0">
                <a:solidFill>
                  <a:srgbClr val="23456D"/>
                </a:solidFill>
              </a:rPr>
            </a:br>
            <a:r>
              <a:rPr lang="en-US" sz="4800" dirty="0">
                <a:solidFill>
                  <a:srgbClr val="23456D"/>
                </a:solidFill>
              </a:rPr>
              <a:t>A Journey to Trauma-Informed Care</a:t>
            </a:r>
            <a:endParaRPr lang="en-US" dirty="0">
              <a:solidFill>
                <a:srgbClr val="23456D"/>
              </a:solidFill>
            </a:endParaRPr>
          </a:p>
        </p:txBody>
      </p:sp>
      <p:sp>
        <p:nvSpPr>
          <p:cNvPr id="3" name="Subtitle 2">
            <a:extLst>
              <a:ext uri="{FF2B5EF4-FFF2-40B4-BE49-F238E27FC236}">
                <a16:creationId xmlns:a16="http://schemas.microsoft.com/office/drawing/2014/main" id="{825BFAE8-B147-43F3-89FF-769CDBD4E677}"/>
              </a:ext>
            </a:extLst>
          </p:cNvPr>
          <p:cNvSpPr>
            <a:spLocks noGrp="1"/>
          </p:cNvSpPr>
          <p:nvPr>
            <p:ph type="subTitle" idx="1"/>
          </p:nvPr>
        </p:nvSpPr>
        <p:spPr>
          <a:xfrm>
            <a:off x="5074418" y="3005294"/>
            <a:ext cx="6705600" cy="2323062"/>
          </a:xfrm>
        </p:spPr>
        <p:txBody>
          <a:bodyPr>
            <a:normAutofit fontScale="85000" lnSpcReduction="10000"/>
          </a:bodyPr>
          <a:lstStyle/>
          <a:p>
            <a:r>
              <a:rPr lang="en-US" sz="2000" b="1" dirty="0">
                <a:solidFill>
                  <a:srgbClr val="23456D"/>
                </a:solidFill>
              </a:rPr>
              <a:t>Implementing Trauma-Informed Care (TIC) and Approaches with Montana Indian Health Care Organizations</a:t>
            </a:r>
          </a:p>
          <a:p>
            <a:endParaRPr lang="en-US" sz="2000" b="1" dirty="0">
              <a:solidFill>
                <a:srgbClr val="23456D"/>
              </a:solidFill>
            </a:endParaRPr>
          </a:p>
          <a:p>
            <a:r>
              <a:rPr lang="en-US" sz="2000" b="1" dirty="0">
                <a:solidFill>
                  <a:srgbClr val="23456D"/>
                </a:solidFill>
              </a:rPr>
              <a:t>Indian Health Services Billings Area Office &amp; Mountain-Pacific Quality Health</a:t>
            </a:r>
          </a:p>
          <a:p>
            <a:endParaRPr lang="en-US" sz="2000" b="1" dirty="0">
              <a:solidFill>
                <a:srgbClr val="23456D"/>
              </a:solidFill>
            </a:endParaRPr>
          </a:p>
          <a:p>
            <a:r>
              <a:rPr lang="en-US" sz="2000" b="1" dirty="0">
                <a:solidFill>
                  <a:srgbClr val="23456D"/>
                </a:solidFill>
              </a:rPr>
              <a:t>Status Report</a:t>
            </a:r>
          </a:p>
          <a:p>
            <a:r>
              <a:rPr lang="en-US" sz="2000" b="1" dirty="0">
                <a:solidFill>
                  <a:srgbClr val="23456D"/>
                </a:solidFill>
              </a:rPr>
              <a:t>March 28, 2019</a:t>
            </a:r>
          </a:p>
          <a:p>
            <a:endParaRPr lang="en-US" sz="2000" b="1" dirty="0">
              <a:solidFill>
                <a:srgbClr val="23456D"/>
              </a:solidFill>
            </a:endParaRPr>
          </a:p>
          <a:p>
            <a:endParaRPr lang="en-US" sz="2000" b="1" dirty="0">
              <a:solidFill>
                <a:srgbClr val="23456D"/>
              </a:solidFill>
            </a:endParaRPr>
          </a:p>
        </p:txBody>
      </p:sp>
      <p:pic>
        <p:nvPicPr>
          <p:cNvPr id="6" name="Picture 5" descr="A close up of a logo&#10;&#10;Description generated with high confidence">
            <a:extLst>
              <a:ext uri="{FF2B5EF4-FFF2-40B4-BE49-F238E27FC236}">
                <a16:creationId xmlns:a16="http://schemas.microsoft.com/office/drawing/2014/main" id="{012194B7-AB80-453B-8D49-7F0B9F4A8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6781" y="2522137"/>
            <a:ext cx="5725179" cy="5709748"/>
          </a:xfrm>
          <a:prstGeom prst="rect">
            <a:avLst/>
          </a:prstGeom>
        </p:spPr>
      </p:pic>
    </p:spTree>
    <p:extLst>
      <p:ext uri="{BB962C8B-B14F-4D97-AF65-F5344CB8AC3E}">
        <p14:creationId xmlns:p14="http://schemas.microsoft.com/office/powerpoint/2010/main" val="363654016"/>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82371-1BC9-4D8F-BDE2-5973CCD83B4F}"/>
              </a:ext>
            </a:extLst>
          </p:cNvPr>
          <p:cNvSpPr>
            <a:spLocks noGrp="1"/>
          </p:cNvSpPr>
          <p:nvPr>
            <p:ph type="title"/>
          </p:nvPr>
        </p:nvSpPr>
        <p:spPr/>
        <p:txBody>
          <a:bodyPr/>
          <a:lstStyle/>
          <a:p>
            <a:r>
              <a:rPr lang="en-US" dirty="0">
                <a:solidFill>
                  <a:srgbClr val="23456D"/>
                </a:solidFill>
              </a:rPr>
              <a:t>Meet the Team</a:t>
            </a:r>
          </a:p>
        </p:txBody>
      </p:sp>
      <p:graphicFrame>
        <p:nvGraphicFramePr>
          <p:cNvPr id="4" name="Content Placeholder 3">
            <a:extLst>
              <a:ext uri="{FF2B5EF4-FFF2-40B4-BE49-F238E27FC236}">
                <a16:creationId xmlns:a16="http://schemas.microsoft.com/office/drawing/2014/main" id="{9CE0FC5F-6D66-4F29-AF1B-67DB35539117}"/>
              </a:ext>
            </a:extLst>
          </p:cNvPr>
          <p:cNvGraphicFramePr>
            <a:graphicFrameLocks noGrp="1"/>
          </p:cNvGraphicFramePr>
          <p:nvPr>
            <p:ph idx="1"/>
            <p:extLst>
              <p:ext uri="{D42A27DB-BD31-4B8C-83A1-F6EECF244321}">
                <p14:modId xmlns:p14="http://schemas.microsoft.com/office/powerpoint/2010/main" val="2855659007"/>
              </p:ext>
            </p:extLst>
          </p:nvPr>
        </p:nvGraphicFramePr>
        <p:xfrm>
          <a:off x="609600" y="2179638"/>
          <a:ext cx="10972800" cy="452596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4982284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6ECDE-AB74-476D-83C7-9EDBC8ADC5C6}"/>
              </a:ext>
            </a:extLst>
          </p:cNvPr>
          <p:cNvSpPr>
            <a:spLocks noGrp="1"/>
          </p:cNvSpPr>
          <p:nvPr>
            <p:ph type="title"/>
          </p:nvPr>
        </p:nvSpPr>
        <p:spPr>
          <a:xfrm>
            <a:off x="609600" y="583790"/>
            <a:ext cx="10972800" cy="1143000"/>
          </a:xfrm>
        </p:spPr>
        <p:txBody>
          <a:bodyPr/>
          <a:lstStyle/>
          <a:p>
            <a:r>
              <a:rPr lang="en-US" dirty="0">
                <a:solidFill>
                  <a:srgbClr val="23456D"/>
                </a:solidFill>
              </a:rPr>
              <a:t>Grant Overview</a:t>
            </a:r>
          </a:p>
        </p:txBody>
      </p:sp>
      <p:graphicFrame>
        <p:nvGraphicFramePr>
          <p:cNvPr id="5" name="Diagram 4">
            <a:extLst>
              <a:ext uri="{FF2B5EF4-FFF2-40B4-BE49-F238E27FC236}">
                <a16:creationId xmlns:a16="http://schemas.microsoft.com/office/drawing/2014/main" id="{7DA4D3A7-77F6-4761-911E-D93F05E922D6}"/>
              </a:ext>
            </a:extLst>
          </p:cNvPr>
          <p:cNvGraphicFramePr/>
          <p:nvPr>
            <p:extLst>
              <p:ext uri="{D42A27DB-BD31-4B8C-83A1-F6EECF244321}">
                <p14:modId xmlns:p14="http://schemas.microsoft.com/office/powerpoint/2010/main" val="3949812278"/>
              </p:ext>
            </p:extLst>
          </p:nvPr>
        </p:nvGraphicFramePr>
        <p:xfrm>
          <a:off x="609600" y="1193390"/>
          <a:ext cx="11159066" cy="560438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719386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5931-72E1-4C5A-9EF8-C24292C89050}"/>
              </a:ext>
            </a:extLst>
          </p:cNvPr>
          <p:cNvSpPr>
            <a:spLocks noGrp="1"/>
          </p:cNvSpPr>
          <p:nvPr>
            <p:ph type="title"/>
          </p:nvPr>
        </p:nvSpPr>
        <p:spPr>
          <a:xfrm>
            <a:off x="609600" y="587375"/>
            <a:ext cx="10972800" cy="1143000"/>
          </a:xfrm>
        </p:spPr>
        <p:txBody>
          <a:bodyPr/>
          <a:lstStyle/>
          <a:p>
            <a:r>
              <a:rPr lang="en-US" dirty="0">
                <a:solidFill>
                  <a:srgbClr val="23456D"/>
                </a:solidFill>
              </a:rPr>
              <a:t>Workplan</a:t>
            </a:r>
          </a:p>
        </p:txBody>
      </p:sp>
      <p:graphicFrame>
        <p:nvGraphicFramePr>
          <p:cNvPr id="4" name="Content Placeholder 3">
            <a:extLst>
              <a:ext uri="{FF2B5EF4-FFF2-40B4-BE49-F238E27FC236}">
                <a16:creationId xmlns:a16="http://schemas.microsoft.com/office/drawing/2014/main" id="{FA3F2B9E-EC2A-4A89-915A-33284D424A4A}"/>
              </a:ext>
            </a:extLst>
          </p:cNvPr>
          <p:cNvGraphicFramePr>
            <a:graphicFrameLocks noGrp="1"/>
          </p:cNvGraphicFramePr>
          <p:nvPr>
            <p:ph idx="1"/>
            <p:extLst>
              <p:ext uri="{D42A27DB-BD31-4B8C-83A1-F6EECF244321}">
                <p14:modId xmlns:p14="http://schemas.microsoft.com/office/powerpoint/2010/main" val="3718115136"/>
              </p:ext>
            </p:extLst>
          </p:nvPr>
        </p:nvGraphicFramePr>
        <p:xfrm>
          <a:off x="137652" y="1522157"/>
          <a:ext cx="11916695" cy="4960021"/>
        </p:xfrm>
        <a:graphic>
          <a:graphicData uri="http://schemas.openxmlformats.org/drawingml/2006/table">
            <a:tbl>
              <a:tblPr firstRow="1" bandRow="1">
                <a:tableStyleId>{F5AB1C69-6EDB-4FF4-983F-18BD219EF322}</a:tableStyleId>
              </a:tblPr>
              <a:tblGrid>
                <a:gridCol w="5140201">
                  <a:extLst>
                    <a:ext uri="{9D8B030D-6E8A-4147-A177-3AD203B41FA5}">
                      <a16:colId xmlns:a16="http://schemas.microsoft.com/office/drawing/2014/main" val="2058274265"/>
                    </a:ext>
                  </a:extLst>
                </a:gridCol>
                <a:gridCol w="4973052">
                  <a:extLst>
                    <a:ext uri="{9D8B030D-6E8A-4147-A177-3AD203B41FA5}">
                      <a16:colId xmlns:a16="http://schemas.microsoft.com/office/drawing/2014/main" val="1167018477"/>
                    </a:ext>
                  </a:extLst>
                </a:gridCol>
                <a:gridCol w="1803442">
                  <a:extLst>
                    <a:ext uri="{9D8B030D-6E8A-4147-A177-3AD203B41FA5}">
                      <a16:colId xmlns:a16="http://schemas.microsoft.com/office/drawing/2014/main" val="2218295404"/>
                    </a:ext>
                  </a:extLst>
                </a:gridCol>
              </a:tblGrid>
              <a:tr h="348081">
                <a:tc>
                  <a:txBody>
                    <a:bodyPr/>
                    <a:lstStyle/>
                    <a:p>
                      <a:r>
                        <a:rPr lang="en-US" dirty="0">
                          <a:solidFill>
                            <a:srgbClr val="23456D"/>
                          </a:solidFill>
                        </a:rPr>
                        <a:t>Tasks</a:t>
                      </a:r>
                    </a:p>
                  </a:txBody>
                  <a:tcPr>
                    <a:solidFill>
                      <a:srgbClr val="AD9841"/>
                    </a:solidFill>
                  </a:tcPr>
                </a:tc>
                <a:tc>
                  <a:txBody>
                    <a:bodyPr/>
                    <a:lstStyle/>
                    <a:p>
                      <a:r>
                        <a:rPr lang="en-US" dirty="0">
                          <a:solidFill>
                            <a:srgbClr val="23456D"/>
                          </a:solidFill>
                        </a:rPr>
                        <a:t>Current Progress</a:t>
                      </a:r>
                    </a:p>
                  </a:txBody>
                  <a:tcPr>
                    <a:solidFill>
                      <a:srgbClr val="AD9841"/>
                    </a:solidFill>
                  </a:tcPr>
                </a:tc>
                <a:tc>
                  <a:txBody>
                    <a:bodyPr/>
                    <a:lstStyle/>
                    <a:p>
                      <a:r>
                        <a:rPr lang="en-US" dirty="0">
                          <a:solidFill>
                            <a:srgbClr val="23456D"/>
                          </a:solidFill>
                        </a:rPr>
                        <a:t>Due Date</a:t>
                      </a:r>
                    </a:p>
                  </a:txBody>
                  <a:tcPr>
                    <a:solidFill>
                      <a:srgbClr val="AD9841"/>
                    </a:solidFill>
                  </a:tcPr>
                </a:tc>
                <a:extLst>
                  <a:ext uri="{0D108BD9-81ED-4DB2-BD59-A6C34878D82A}">
                    <a16:rowId xmlns:a16="http://schemas.microsoft.com/office/drawing/2014/main" val="1254988860"/>
                  </a:ext>
                </a:extLst>
              </a:tr>
              <a:tr h="609142">
                <a:tc>
                  <a:txBody>
                    <a:bodyPr/>
                    <a:lstStyle/>
                    <a:p>
                      <a:r>
                        <a:rPr lang="en-US" sz="1200" u="none" strike="noStrike" kern="1200" baseline="0" dirty="0">
                          <a:solidFill>
                            <a:srgbClr val="23456D"/>
                          </a:solidFill>
                        </a:rPr>
                        <a:t>1. Create standardized policies and procedures within each organization for trauma-informed approaches.</a:t>
                      </a:r>
                      <a:endParaRPr lang="en-US" sz="1200" b="0" i="0" u="none" strike="noStrike" kern="1200" baseline="0" dirty="0">
                        <a:solidFill>
                          <a:srgbClr val="23456D"/>
                        </a:solidFill>
                        <a:latin typeface="+mn-lt"/>
                        <a:ea typeface="+mn-ea"/>
                        <a:cs typeface="+mn-cs"/>
                      </a:endParaRPr>
                    </a:p>
                  </a:txBody>
                  <a:tcPr>
                    <a:solidFill>
                      <a:srgbClr val="FFFFFF"/>
                    </a:solidFill>
                  </a:tcPr>
                </a:tc>
                <a:tc>
                  <a:txBody>
                    <a:bodyPr/>
                    <a:lstStyle/>
                    <a:p>
                      <a:pPr marL="285750" indent="-285750">
                        <a:buFontTx/>
                        <a:buChar char="-"/>
                      </a:pPr>
                      <a:r>
                        <a:rPr lang="en-US" sz="1200" dirty="0">
                          <a:solidFill>
                            <a:srgbClr val="23456D"/>
                          </a:solidFill>
                        </a:rPr>
                        <a:t>Researched templates</a:t>
                      </a:r>
                    </a:p>
                    <a:p>
                      <a:pPr marL="285750" indent="-285750">
                        <a:buFontTx/>
                        <a:buChar char="-"/>
                      </a:pPr>
                      <a:r>
                        <a:rPr lang="en-US" sz="1200" dirty="0">
                          <a:solidFill>
                            <a:srgbClr val="23456D"/>
                          </a:solidFill>
                        </a:rPr>
                        <a:t>Met with South Central Foundation (SCF)</a:t>
                      </a:r>
                    </a:p>
                    <a:p>
                      <a:pPr marL="285750" indent="-285750">
                        <a:buFontTx/>
                        <a:buChar char="-"/>
                      </a:pPr>
                      <a:r>
                        <a:rPr lang="en-US" sz="1200" dirty="0">
                          <a:solidFill>
                            <a:srgbClr val="23456D"/>
                          </a:solidFill>
                        </a:rPr>
                        <a:t>Ready to create workgroup to develop draft(s)</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solidFill>
                            <a:srgbClr val="23456D"/>
                          </a:solidFill>
                        </a:rPr>
                        <a:t>March 31, 2019</a:t>
                      </a:r>
                    </a:p>
                    <a:p>
                      <a:endParaRPr lang="en-US" sz="1200" dirty="0">
                        <a:solidFill>
                          <a:srgbClr val="23456D"/>
                        </a:solidFill>
                      </a:endParaRPr>
                    </a:p>
                  </a:txBody>
                  <a:tcPr>
                    <a:solidFill>
                      <a:srgbClr val="FFFFFF"/>
                    </a:solidFill>
                  </a:tcPr>
                </a:tc>
                <a:extLst>
                  <a:ext uri="{0D108BD9-81ED-4DB2-BD59-A6C34878D82A}">
                    <a16:rowId xmlns:a16="http://schemas.microsoft.com/office/drawing/2014/main" val="3254978874"/>
                  </a:ext>
                </a:extLst>
              </a:tr>
              <a:tr h="638684">
                <a:tc>
                  <a:txBody>
                    <a:bodyPr/>
                    <a:lstStyle/>
                    <a:p>
                      <a:r>
                        <a:rPr lang="en-US" sz="1200" u="none" strike="noStrike" kern="1200" baseline="0" dirty="0">
                          <a:solidFill>
                            <a:srgbClr val="23456D"/>
                          </a:solidFill>
                        </a:rPr>
                        <a:t>2. Design emotionally safe environments within organizations and involve trauma survivors/patients in the planning process</a:t>
                      </a:r>
                      <a:endParaRPr lang="en-US" sz="1200" dirty="0">
                        <a:solidFill>
                          <a:srgbClr val="23456D"/>
                        </a:solidFill>
                      </a:endParaRPr>
                    </a:p>
                  </a:txBody>
                  <a:tcPr>
                    <a:solidFill>
                      <a:srgbClr val="FFFFFF"/>
                    </a:solidFill>
                  </a:tcPr>
                </a:tc>
                <a:tc>
                  <a:txBody>
                    <a:bodyPr/>
                    <a:lstStyle/>
                    <a:p>
                      <a:pPr marL="285750" indent="-285750">
                        <a:buFontTx/>
                        <a:buChar char="-"/>
                      </a:pPr>
                      <a:r>
                        <a:rPr lang="en-US" sz="1200" dirty="0">
                          <a:solidFill>
                            <a:srgbClr val="23456D"/>
                          </a:solidFill>
                        </a:rPr>
                        <a:t>Site visits with Riverstone &amp; St. Vincent</a:t>
                      </a:r>
                    </a:p>
                    <a:p>
                      <a:pPr marL="285750" indent="-285750">
                        <a:buFontTx/>
                        <a:buChar char="-"/>
                      </a:pPr>
                      <a:r>
                        <a:rPr lang="en-US" sz="1200" dirty="0">
                          <a:solidFill>
                            <a:srgbClr val="23456D"/>
                          </a:solidFill>
                        </a:rPr>
                        <a:t>Developing checklist for sites</a:t>
                      </a:r>
                    </a:p>
                  </a:txBody>
                  <a:tcPr>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baseline="0" dirty="0">
                          <a:solidFill>
                            <a:srgbClr val="23456D"/>
                          </a:solidFill>
                        </a:rPr>
                        <a:t>June 30, 2019</a:t>
                      </a:r>
                    </a:p>
                    <a:p>
                      <a:endParaRPr lang="en-US" sz="1200" dirty="0">
                        <a:solidFill>
                          <a:srgbClr val="23456D"/>
                        </a:solidFill>
                      </a:endParaRPr>
                    </a:p>
                  </a:txBody>
                  <a:tcPr>
                    <a:solidFill>
                      <a:srgbClr val="FFFFFF"/>
                    </a:solidFill>
                  </a:tcPr>
                </a:tc>
                <a:extLst>
                  <a:ext uri="{0D108BD9-81ED-4DB2-BD59-A6C34878D82A}">
                    <a16:rowId xmlns:a16="http://schemas.microsoft.com/office/drawing/2014/main" val="3703775423"/>
                  </a:ext>
                </a:extLst>
              </a:tr>
              <a:tr h="783182">
                <a:tc>
                  <a:txBody>
                    <a:bodyPr/>
                    <a:lstStyle/>
                    <a:p>
                      <a:r>
                        <a:rPr lang="en-US" sz="1200" u="none" strike="noStrike" kern="1200" baseline="0" dirty="0">
                          <a:solidFill>
                            <a:srgbClr val="23456D"/>
                          </a:solidFill>
                        </a:rPr>
                        <a:t>3. Engage partners across the health care sector and community-based organizations in trauma-informed approaches</a:t>
                      </a:r>
                      <a:endParaRPr lang="en-US" sz="1200" b="0" i="0" u="none" strike="noStrike" kern="1200" baseline="0" dirty="0">
                        <a:solidFill>
                          <a:srgbClr val="23456D"/>
                        </a:solidFill>
                        <a:latin typeface="+mn-lt"/>
                        <a:ea typeface="+mn-ea"/>
                        <a:cs typeface="+mn-cs"/>
                      </a:endParaRPr>
                    </a:p>
                  </a:txBody>
                  <a:tcPr>
                    <a:solidFill>
                      <a:srgbClr val="FFFFFF"/>
                    </a:solidFill>
                  </a:tcPr>
                </a:tc>
                <a:tc>
                  <a:txBody>
                    <a:bodyPr/>
                    <a:lstStyle/>
                    <a:p>
                      <a:pPr marL="285750" indent="-285750">
                        <a:buFontTx/>
                        <a:buChar char="-"/>
                      </a:pPr>
                      <a:r>
                        <a:rPr lang="en-US" sz="1200" dirty="0">
                          <a:solidFill>
                            <a:srgbClr val="23456D"/>
                          </a:solidFill>
                        </a:rPr>
                        <a:t>Kickoff Meeting February 2019</a:t>
                      </a:r>
                    </a:p>
                    <a:p>
                      <a:pPr marL="285750" indent="-285750">
                        <a:buFontTx/>
                        <a:buChar char="-"/>
                      </a:pPr>
                      <a:r>
                        <a:rPr lang="en-US" sz="1200" dirty="0">
                          <a:solidFill>
                            <a:srgbClr val="23456D"/>
                          </a:solidFill>
                        </a:rPr>
                        <a:t>Leadership Meeting w/ Service Units March 2019</a:t>
                      </a:r>
                    </a:p>
                    <a:p>
                      <a:pPr marL="285750" indent="-285750">
                        <a:buFontTx/>
                        <a:buChar char="-"/>
                      </a:pPr>
                      <a:r>
                        <a:rPr lang="en-US" sz="1200" dirty="0">
                          <a:solidFill>
                            <a:srgbClr val="23456D"/>
                          </a:solidFill>
                        </a:rPr>
                        <a:t>Need to connect with Tribal and some of the Urban Programs</a:t>
                      </a:r>
                    </a:p>
                    <a:p>
                      <a:pPr marL="285750" indent="-285750">
                        <a:buFontTx/>
                        <a:buChar char="-"/>
                      </a:pPr>
                      <a:r>
                        <a:rPr lang="en-US" sz="1200" dirty="0">
                          <a:solidFill>
                            <a:srgbClr val="23456D"/>
                          </a:solidFill>
                        </a:rPr>
                        <a:t>Determine next steps with each facility, driven by BAO guidance</a:t>
                      </a:r>
                    </a:p>
                  </a:txBody>
                  <a:tcPr>
                    <a:solidFill>
                      <a:srgbClr val="FFFFFF"/>
                    </a:solidFill>
                  </a:tcPr>
                </a:tc>
                <a:tc>
                  <a:txBody>
                    <a:bodyPr/>
                    <a:lstStyle/>
                    <a:p>
                      <a:r>
                        <a:rPr lang="en-US" sz="1200" u="none" strike="noStrike" kern="1200" baseline="0" dirty="0">
                          <a:solidFill>
                            <a:srgbClr val="23456D"/>
                          </a:solidFill>
                        </a:rPr>
                        <a:t>September 30, 2019</a:t>
                      </a:r>
                      <a:endParaRPr lang="en-US" sz="1200" dirty="0">
                        <a:solidFill>
                          <a:srgbClr val="23456D"/>
                        </a:solidFill>
                      </a:endParaRPr>
                    </a:p>
                  </a:txBody>
                  <a:tcPr>
                    <a:solidFill>
                      <a:srgbClr val="FFFFFF"/>
                    </a:solidFill>
                  </a:tcPr>
                </a:tc>
                <a:extLst>
                  <a:ext uri="{0D108BD9-81ED-4DB2-BD59-A6C34878D82A}">
                    <a16:rowId xmlns:a16="http://schemas.microsoft.com/office/drawing/2014/main" val="1159489214"/>
                  </a:ext>
                </a:extLst>
              </a:tr>
              <a:tr h="830291">
                <a:tc>
                  <a:txBody>
                    <a:bodyPr/>
                    <a:lstStyle/>
                    <a:p>
                      <a:r>
                        <a:rPr lang="en-US" sz="1200" u="none" strike="noStrike" kern="1200" baseline="0" dirty="0">
                          <a:solidFill>
                            <a:srgbClr val="23456D"/>
                          </a:solidFill>
                        </a:rPr>
                        <a:t>4. Train clinical and non-clinical staff on trauma-informed principles, policies and procedures, trauma screening tools and treatment options or referral processes</a:t>
                      </a:r>
                      <a:endParaRPr lang="en-US" sz="1200" b="0" i="0" u="none" strike="noStrike" kern="1200" baseline="0" dirty="0">
                        <a:solidFill>
                          <a:srgbClr val="23456D"/>
                        </a:solidFill>
                        <a:latin typeface="+mn-lt"/>
                        <a:ea typeface="+mn-ea"/>
                        <a:cs typeface="+mn-cs"/>
                      </a:endParaRPr>
                    </a:p>
                  </a:txBody>
                  <a:tcPr>
                    <a:solidFill>
                      <a:srgbClr val="FFFFFF"/>
                    </a:solidFill>
                  </a:tcPr>
                </a:tc>
                <a:tc>
                  <a:txBody>
                    <a:bodyPr/>
                    <a:lstStyle/>
                    <a:p>
                      <a:pPr marL="285750" indent="-285750">
                        <a:buFontTx/>
                        <a:buChar char="-"/>
                      </a:pPr>
                      <a:r>
                        <a:rPr lang="en-US" sz="1200" dirty="0">
                          <a:solidFill>
                            <a:srgbClr val="23456D"/>
                          </a:solidFill>
                        </a:rPr>
                        <a:t>Introductory training provided by Riverstone Health to CEOs and leadership team</a:t>
                      </a:r>
                    </a:p>
                    <a:p>
                      <a:pPr marL="285750" indent="-285750">
                        <a:buFontTx/>
                        <a:buChar char="-"/>
                      </a:pPr>
                      <a:r>
                        <a:rPr lang="en-US" sz="1200" dirty="0">
                          <a:solidFill>
                            <a:srgbClr val="23456D"/>
                          </a:solidFill>
                        </a:rPr>
                        <a:t>Need to determine training options (</a:t>
                      </a:r>
                      <a:r>
                        <a:rPr lang="en-US" sz="1200" dirty="0" err="1">
                          <a:solidFill>
                            <a:srgbClr val="23456D"/>
                          </a:solidFill>
                        </a:rPr>
                        <a:t>ie</a:t>
                      </a:r>
                      <a:r>
                        <a:rPr lang="en-US" sz="1200" dirty="0">
                          <a:solidFill>
                            <a:srgbClr val="23456D"/>
                          </a:solidFill>
                        </a:rPr>
                        <a:t>. Train the trainer)</a:t>
                      </a:r>
                    </a:p>
                  </a:txBody>
                  <a:tcPr>
                    <a:solidFill>
                      <a:srgbClr val="FFFFFF"/>
                    </a:solidFill>
                  </a:tcPr>
                </a:tc>
                <a:tc>
                  <a:txBody>
                    <a:bodyPr/>
                    <a:lstStyle/>
                    <a:p>
                      <a:r>
                        <a:rPr lang="en-US" sz="1200" u="none" strike="noStrike" kern="1200" baseline="0" dirty="0">
                          <a:solidFill>
                            <a:srgbClr val="23456D"/>
                          </a:solidFill>
                        </a:rPr>
                        <a:t>December 31, 2019</a:t>
                      </a:r>
                      <a:endParaRPr lang="en-US" sz="1200" dirty="0">
                        <a:solidFill>
                          <a:srgbClr val="23456D"/>
                        </a:solidFill>
                      </a:endParaRPr>
                    </a:p>
                  </a:txBody>
                  <a:tcPr>
                    <a:solidFill>
                      <a:srgbClr val="FFFFFF"/>
                    </a:solidFill>
                  </a:tcPr>
                </a:tc>
                <a:extLst>
                  <a:ext uri="{0D108BD9-81ED-4DB2-BD59-A6C34878D82A}">
                    <a16:rowId xmlns:a16="http://schemas.microsoft.com/office/drawing/2014/main" val="4230654410"/>
                  </a:ext>
                </a:extLst>
              </a:tr>
              <a:tr h="640351">
                <a:tc>
                  <a:txBody>
                    <a:bodyPr/>
                    <a:lstStyle/>
                    <a:p>
                      <a:r>
                        <a:rPr lang="en-US" sz="1200" u="none" strike="noStrike" kern="1200" baseline="0" dirty="0">
                          <a:solidFill>
                            <a:srgbClr val="23456D"/>
                          </a:solidFill>
                        </a:rPr>
                        <a:t>5. Implement and test selected screening tools with workflows designed to allow for flexibility to incorporate traditional cultural healing methods </a:t>
                      </a:r>
                      <a:endParaRPr lang="en-US" sz="1200" b="0" i="0" u="none" strike="noStrike" kern="1200" baseline="0" dirty="0">
                        <a:solidFill>
                          <a:srgbClr val="23456D"/>
                        </a:solidFill>
                        <a:latin typeface="+mn-lt"/>
                        <a:ea typeface="+mn-ea"/>
                        <a:cs typeface="+mn-cs"/>
                      </a:endParaRPr>
                    </a:p>
                  </a:txBody>
                  <a:tcPr>
                    <a:solidFill>
                      <a:srgbClr val="FFFFFF"/>
                    </a:solidFill>
                  </a:tcPr>
                </a:tc>
                <a:tc>
                  <a:txBody>
                    <a:bodyPr/>
                    <a:lstStyle/>
                    <a:p>
                      <a:r>
                        <a:rPr lang="en-US" sz="1200" dirty="0">
                          <a:solidFill>
                            <a:srgbClr val="23456D"/>
                          </a:solidFill>
                        </a:rPr>
                        <a:t>- Not started</a:t>
                      </a:r>
                    </a:p>
                  </a:txBody>
                  <a:tcPr>
                    <a:solidFill>
                      <a:srgbClr val="FFFFFF"/>
                    </a:solidFill>
                  </a:tcPr>
                </a:tc>
                <a:tc>
                  <a:txBody>
                    <a:bodyPr/>
                    <a:lstStyle/>
                    <a:p>
                      <a:r>
                        <a:rPr lang="en-US" sz="1200" u="none" strike="noStrike" kern="1200" baseline="0" dirty="0">
                          <a:solidFill>
                            <a:srgbClr val="23456D"/>
                          </a:solidFill>
                        </a:rPr>
                        <a:t>Starting in January 2020 and continuing through the year.</a:t>
                      </a:r>
                      <a:endParaRPr lang="en-US" sz="1200" dirty="0">
                        <a:solidFill>
                          <a:srgbClr val="23456D"/>
                        </a:solidFill>
                      </a:endParaRPr>
                    </a:p>
                  </a:txBody>
                  <a:tcPr>
                    <a:solidFill>
                      <a:srgbClr val="FFFFFF"/>
                    </a:solidFill>
                  </a:tcPr>
                </a:tc>
                <a:extLst>
                  <a:ext uri="{0D108BD9-81ED-4DB2-BD59-A6C34878D82A}">
                    <a16:rowId xmlns:a16="http://schemas.microsoft.com/office/drawing/2014/main" val="2175781136"/>
                  </a:ext>
                </a:extLst>
              </a:tr>
              <a:tr h="1021895">
                <a:tc>
                  <a:txBody>
                    <a:bodyPr/>
                    <a:lstStyle/>
                    <a:p>
                      <a:r>
                        <a:rPr lang="en-US" sz="1200" u="none" strike="noStrike" kern="1200" baseline="0" dirty="0">
                          <a:solidFill>
                            <a:srgbClr val="23456D"/>
                          </a:solidFill>
                        </a:rPr>
                        <a:t>6. Guide ongoing monitoring, tracking and evaluation of the implementation of trauma-informed principles;</a:t>
                      </a:r>
                    </a:p>
                    <a:p>
                      <a:r>
                        <a:rPr lang="en-US" sz="1200" u="none" strike="noStrike" kern="1200" baseline="0" dirty="0">
                          <a:solidFill>
                            <a:srgbClr val="23456D"/>
                          </a:solidFill>
                        </a:rPr>
                        <a:t>progress of tribe-specific goals; effectiveness of trauma screening tools, treatment and rates of referral follow-up</a:t>
                      </a:r>
                      <a:endParaRPr lang="en-US" sz="1200" b="0" i="0" u="none" strike="noStrike" kern="1200" baseline="0" dirty="0">
                        <a:solidFill>
                          <a:srgbClr val="23456D"/>
                        </a:solidFill>
                        <a:latin typeface="+mn-lt"/>
                        <a:ea typeface="+mn-ea"/>
                        <a:cs typeface="+mn-cs"/>
                      </a:endParaRPr>
                    </a:p>
                  </a:txBody>
                  <a:tcPr>
                    <a:solidFill>
                      <a:srgbClr val="FFFFFF"/>
                    </a:solidFill>
                  </a:tcPr>
                </a:tc>
                <a:tc>
                  <a:txBody>
                    <a:bodyPr/>
                    <a:lstStyle/>
                    <a:p>
                      <a:r>
                        <a:rPr lang="en-US" sz="1200" dirty="0">
                          <a:solidFill>
                            <a:srgbClr val="23456D"/>
                          </a:solidFill>
                        </a:rPr>
                        <a:t>- Not started</a:t>
                      </a:r>
                    </a:p>
                  </a:txBody>
                  <a:tcPr>
                    <a:solidFill>
                      <a:srgbClr val="FFFFFF"/>
                    </a:solidFill>
                  </a:tcPr>
                </a:tc>
                <a:tc>
                  <a:txBody>
                    <a:bodyPr/>
                    <a:lstStyle/>
                    <a:p>
                      <a:r>
                        <a:rPr lang="en-US" sz="1200" u="none" strike="noStrike" kern="1200" baseline="0" dirty="0">
                          <a:solidFill>
                            <a:srgbClr val="23456D"/>
                          </a:solidFill>
                        </a:rPr>
                        <a:t>Starting in January 2020 and continuing through the year.</a:t>
                      </a:r>
                      <a:endParaRPr lang="en-US" sz="1200" dirty="0">
                        <a:solidFill>
                          <a:srgbClr val="23456D"/>
                        </a:solidFill>
                      </a:endParaRPr>
                    </a:p>
                  </a:txBody>
                  <a:tcPr>
                    <a:solidFill>
                      <a:srgbClr val="FFFFFF"/>
                    </a:solidFill>
                  </a:tcPr>
                </a:tc>
                <a:extLst>
                  <a:ext uri="{0D108BD9-81ED-4DB2-BD59-A6C34878D82A}">
                    <a16:rowId xmlns:a16="http://schemas.microsoft.com/office/drawing/2014/main" val="1843168738"/>
                  </a:ext>
                </a:extLst>
              </a:tr>
            </a:tbl>
          </a:graphicData>
        </a:graphic>
      </p:graphicFrame>
    </p:spTree>
    <p:extLst>
      <p:ext uri="{BB962C8B-B14F-4D97-AF65-F5344CB8AC3E}">
        <p14:creationId xmlns:p14="http://schemas.microsoft.com/office/powerpoint/2010/main" val="1639510413"/>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216BF-08A1-4DB4-B37F-E761CC2D4795}"/>
              </a:ext>
            </a:extLst>
          </p:cNvPr>
          <p:cNvSpPr>
            <a:spLocks noGrp="1"/>
          </p:cNvSpPr>
          <p:nvPr>
            <p:ph type="title"/>
          </p:nvPr>
        </p:nvSpPr>
        <p:spPr/>
        <p:txBody>
          <a:bodyPr/>
          <a:lstStyle/>
          <a:p>
            <a:r>
              <a:rPr lang="en-US" dirty="0"/>
              <a:t>Outcomes</a:t>
            </a:r>
          </a:p>
        </p:txBody>
      </p:sp>
      <p:graphicFrame>
        <p:nvGraphicFramePr>
          <p:cNvPr id="4" name="Content Placeholder 3">
            <a:extLst>
              <a:ext uri="{FF2B5EF4-FFF2-40B4-BE49-F238E27FC236}">
                <a16:creationId xmlns:a16="http://schemas.microsoft.com/office/drawing/2014/main" id="{F16AB965-6ACB-4395-8AF7-E31674C5F2BC}"/>
              </a:ext>
            </a:extLst>
          </p:cNvPr>
          <p:cNvGraphicFramePr>
            <a:graphicFrameLocks noGrp="1"/>
          </p:cNvGraphicFramePr>
          <p:nvPr>
            <p:ph idx="1"/>
            <p:extLst>
              <p:ext uri="{D42A27DB-BD31-4B8C-83A1-F6EECF244321}">
                <p14:modId xmlns:p14="http://schemas.microsoft.com/office/powerpoint/2010/main" val="1149001588"/>
              </p:ext>
            </p:extLst>
          </p:nvPr>
        </p:nvGraphicFramePr>
        <p:xfrm>
          <a:off x="609600" y="1931988"/>
          <a:ext cx="10972800" cy="452596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543609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939CA-E470-4E27-81DF-BD95A0A19C1F}"/>
              </a:ext>
            </a:extLst>
          </p:cNvPr>
          <p:cNvSpPr>
            <a:spLocks noGrp="1"/>
          </p:cNvSpPr>
          <p:nvPr>
            <p:ph type="title"/>
          </p:nvPr>
        </p:nvSpPr>
        <p:spPr>
          <a:xfrm>
            <a:off x="609600" y="758825"/>
            <a:ext cx="10972800" cy="1143000"/>
          </a:xfrm>
        </p:spPr>
        <p:txBody>
          <a:bodyPr/>
          <a:lstStyle/>
          <a:p>
            <a:r>
              <a:rPr lang="en-US" dirty="0">
                <a:solidFill>
                  <a:srgbClr val="23456D"/>
                </a:solidFill>
              </a:rPr>
              <a:t>Discussion</a:t>
            </a:r>
          </a:p>
        </p:txBody>
      </p:sp>
      <p:sp>
        <p:nvSpPr>
          <p:cNvPr id="3" name="Content Placeholder 2">
            <a:extLst>
              <a:ext uri="{FF2B5EF4-FFF2-40B4-BE49-F238E27FC236}">
                <a16:creationId xmlns:a16="http://schemas.microsoft.com/office/drawing/2014/main" id="{A02D589F-39D8-4DA7-8720-228704899613}"/>
              </a:ext>
            </a:extLst>
          </p:cNvPr>
          <p:cNvSpPr>
            <a:spLocks noGrp="1"/>
          </p:cNvSpPr>
          <p:nvPr>
            <p:ph idx="1"/>
          </p:nvPr>
        </p:nvSpPr>
        <p:spPr>
          <a:xfrm>
            <a:off x="609600" y="1865313"/>
            <a:ext cx="10972800" cy="4525962"/>
          </a:xfrm>
        </p:spPr>
        <p:txBody>
          <a:bodyPr/>
          <a:lstStyle/>
          <a:p>
            <a:r>
              <a:rPr lang="en-US" dirty="0">
                <a:solidFill>
                  <a:srgbClr val="23456D"/>
                </a:solidFill>
              </a:rPr>
              <a:t>Define metrics to measure progress</a:t>
            </a:r>
          </a:p>
          <a:p>
            <a:pPr lvl="1"/>
            <a:r>
              <a:rPr lang="en-US" dirty="0">
                <a:solidFill>
                  <a:srgbClr val="23456D"/>
                </a:solidFill>
              </a:rPr>
              <a:t>How do you want to measure your success in meeting the project outcomes?</a:t>
            </a:r>
          </a:p>
          <a:p>
            <a:pPr lvl="2"/>
            <a:r>
              <a:rPr lang="en-US" dirty="0">
                <a:solidFill>
                  <a:srgbClr val="23456D"/>
                </a:solidFill>
              </a:rPr>
              <a:t>Policy and procedure checklists for each organization</a:t>
            </a:r>
          </a:p>
          <a:p>
            <a:pPr lvl="2"/>
            <a:r>
              <a:rPr lang="en-US" dirty="0">
                <a:solidFill>
                  <a:srgbClr val="23456D"/>
                </a:solidFill>
              </a:rPr>
              <a:t>Assess staff to measure their understanding of trauma, ability to recognize symptoms and confidence in responding to trauma</a:t>
            </a:r>
          </a:p>
          <a:p>
            <a:pPr lvl="2"/>
            <a:r>
              <a:rPr lang="en-US" dirty="0">
                <a:solidFill>
                  <a:srgbClr val="23456D"/>
                </a:solidFill>
              </a:rPr>
              <a:t>Assess medical providers’ comfort level in prescribing/encouraging Indian cultural healing methods for recovering from trauma</a:t>
            </a:r>
          </a:p>
          <a:p>
            <a:pPr lvl="2"/>
            <a:r>
              <a:rPr lang="en-US" dirty="0">
                <a:solidFill>
                  <a:srgbClr val="23456D"/>
                </a:solidFill>
              </a:rPr>
              <a:t>Assess patients/tribal members’ use of cultural healing methods to cope and heal from trauma </a:t>
            </a:r>
          </a:p>
          <a:p>
            <a:pPr lvl="2"/>
            <a:endParaRPr lang="en-US" dirty="0">
              <a:solidFill>
                <a:srgbClr val="23456D"/>
              </a:solidFill>
            </a:endParaRPr>
          </a:p>
          <a:p>
            <a:pPr lvl="1"/>
            <a:endParaRPr lang="en-US" dirty="0">
              <a:solidFill>
                <a:srgbClr val="23456D"/>
              </a:solidFill>
            </a:endParaRPr>
          </a:p>
          <a:p>
            <a:pPr lvl="1"/>
            <a:endParaRPr lang="en-US" dirty="0">
              <a:solidFill>
                <a:srgbClr val="23456D"/>
              </a:solidFill>
            </a:endParaRPr>
          </a:p>
          <a:p>
            <a:r>
              <a:rPr lang="en-US" dirty="0">
                <a:solidFill>
                  <a:srgbClr val="23456D"/>
                </a:solidFill>
              </a:rPr>
              <a:t>Expectations of Mountain-Pacific</a:t>
            </a:r>
          </a:p>
          <a:p>
            <a:pPr lvl="1"/>
            <a:r>
              <a:rPr lang="en-US" dirty="0">
                <a:solidFill>
                  <a:srgbClr val="23456D"/>
                </a:solidFill>
              </a:rPr>
              <a:t>Clearly defined roles and responsibilities</a:t>
            </a:r>
          </a:p>
          <a:p>
            <a:pPr lvl="1"/>
            <a:endParaRPr lang="en-US" dirty="0"/>
          </a:p>
          <a:p>
            <a:endParaRPr lang="en-US" dirty="0"/>
          </a:p>
        </p:txBody>
      </p:sp>
    </p:spTree>
    <p:extLst>
      <p:ext uri="{BB962C8B-B14F-4D97-AF65-F5344CB8AC3E}">
        <p14:creationId xmlns:p14="http://schemas.microsoft.com/office/powerpoint/2010/main" val="105543829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1C248-082A-4441-B3DD-135CB0B60DE4}"/>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E4B533BD-A0C5-427F-9D42-D8345F0A5241}"/>
              </a:ext>
            </a:extLst>
          </p:cNvPr>
          <p:cNvSpPr>
            <a:spLocks noGrp="1"/>
          </p:cNvSpPr>
          <p:nvPr>
            <p:ph idx="1"/>
          </p:nvPr>
        </p:nvSpPr>
        <p:spPr/>
        <p:txBody>
          <a:bodyPr/>
          <a:lstStyle/>
          <a:p>
            <a:r>
              <a:rPr lang="en-US" dirty="0">
                <a:solidFill>
                  <a:srgbClr val="23456D"/>
                </a:solidFill>
              </a:rPr>
              <a:t>Expectations of Mountain-Pacific</a:t>
            </a:r>
          </a:p>
          <a:p>
            <a:pPr lvl="1"/>
            <a:r>
              <a:rPr lang="en-US" dirty="0">
                <a:solidFill>
                  <a:srgbClr val="23456D"/>
                </a:solidFill>
              </a:rPr>
              <a:t>Clearly defined roles and responsibilities</a:t>
            </a:r>
          </a:p>
          <a:p>
            <a:pPr lvl="1"/>
            <a:r>
              <a:rPr lang="en-US" dirty="0">
                <a:solidFill>
                  <a:srgbClr val="23456D"/>
                </a:solidFill>
              </a:rPr>
              <a:t>How can we best support you?</a:t>
            </a:r>
          </a:p>
          <a:p>
            <a:pPr lvl="1"/>
            <a:r>
              <a:rPr lang="en-US" dirty="0">
                <a:solidFill>
                  <a:srgbClr val="23456D"/>
                </a:solidFill>
              </a:rPr>
              <a:t>Are there other experts you want to hear from?</a:t>
            </a:r>
          </a:p>
          <a:p>
            <a:pPr lvl="1"/>
            <a:r>
              <a:rPr lang="en-US" dirty="0">
                <a:solidFill>
                  <a:srgbClr val="23456D"/>
                </a:solidFill>
              </a:rPr>
              <a:t>Are there resources you like more than others for us to use?</a:t>
            </a:r>
          </a:p>
          <a:p>
            <a:pPr lvl="1"/>
            <a:r>
              <a:rPr lang="en-US" dirty="0">
                <a:solidFill>
                  <a:srgbClr val="23456D"/>
                </a:solidFill>
              </a:rPr>
              <a:t>How often do you want to meet?</a:t>
            </a:r>
          </a:p>
          <a:p>
            <a:pPr lvl="2"/>
            <a:r>
              <a:rPr lang="en-US" dirty="0">
                <a:solidFill>
                  <a:srgbClr val="23456D"/>
                </a:solidFill>
              </a:rPr>
              <a:t>Virtually</a:t>
            </a:r>
          </a:p>
          <a:p>
            <a:pPr lvl="2"/>
            <a:r>
              <a:rPr lang="en-US" dirty="0">
                <a:solidFill>
                  <a:srgbClr val="23456D"/>
                </a:solidFill>
              </a:rPr>
              <a:t>In-person</a:t>
            </a:r>
          </a:p>
          <a:p>
            <a:pPr lvl="2"/>
            <a:endParaRPr lang="en-US" dirty="0">
              <a:solidFill>
                <a:srgbClr val="23456D"/>
              </a:solidFill>
            </a:endParaRPr>
          </a:p>
          <a:p>
            <a:endParaRPr lang="en-US" dirty="0"/>
          </a:p>
        </p:txBody>
      </p:sp>
    </p:spTree>
    <p:extLst>
      <p:ext uri="{BB962C8B-B14F-4D97-AF65-F5344CB8AC3E}">
        <p14:creationId xmlns:p14="http://schemas.microsoft.com/office/powerpoint/2010/main" val="4035610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CBB2F-C02F-42D2-A747-5D94573376BD}"/>
              </a:ext>
            </a:extLst>
          </p:cNvPr>
          <p:cNvSpPr>
            <a:spLocks noGrp="1"/>
          </p:cNvSpPr>
          <p:nvPr>
            <p:ph type="title"/>
          </p:nvPr>
        </p:nvSpPr>
        <p:spPr/>
        <p:txBody>
          <a:bodyPr/>
          <a:lstStyle/>
          <a:p>
            <a:r>
              <a:rPr lang="en-US" dirty="0"/>
              <a:t>Moving Forward</a:t>
            </a:r>
          </a:p>
        </p:txBody>
      </p:sp>
      <p:sp>
        <p:nvSpPr>
          <p:cNvPr id="3" name="Content Placeholder 2">
            <a:extLst>
              <a:ext uri="{FF2B5EF4-FFF2-40B4-BE49-F238E27FC236}">
                <a16:creationId xmlns:a16="http://schemas.microsoft.com/office/drawing/2014/main" id="{A77CAAD4-D7B5-40B0-8CD7-06EDEF230CC1}"/>
              </a:ext>
            </a:extLst>
          </p:cNvPr>
          <p:cNvSpPr>
            <a:spLocks noGrp="1"/>
          </p:cNvSpPr>
          <p:nvPr>
            <p:ph sz="half" idx="1"/>
          </p:nvPr>
        </p:nvSpPr>
        <p:spPr/>
        <p:txBody>
          <a:bodyPr/>
          <a:lstStyle/>
          <a:p>
            <a:r>
              <a:rPr lang="en-US" sz="2800" dirty="0"/>
              <a:t>Heal, Rise, Live…Repeat Website</a:t>
            </a:r>
          </a:p>
          <a:p>
            <a:pPr lvl="1"/>
            <a:r>
              <a:rPr lang="en-US" sz="2400" dirty="0">
                <a:solidFill>
                  <a:srgbClr val="23456D"/>
                </a:solidFill>
                <a:hlinkClick r:id="rId4">
                  <a:extLst>
                    <a:ext uri="{A12FA001-AC4F-418D-AE19-62706E023703}">
                      <ahyp:hlinkClr xmlns:ahyp="http://schemas.microsoft.com/office/drawing/2018/hyperlinkcolor" val="tx"/>
                    </a:ext>
                  </a:extLst>
                </a:hlinkClick>
              </a:rPr>
              <a:t>https://www.mpqhf.org/QIO/trauma-informed-care-grant-project-home/</a:t>
            </a:r>
            <a:endParaRPr lang="en-US" sz="2400" dirty="0">
              <a:solidFill>
                <a:srgbClr val="23456D"/>
              </a:solidFill>
            </a:endParaRPr>
          </a:p>
          <a:p>
            <a:pPr lvl="1"/>
            <a:endParaRPr lang="en-US" dirty="0"/>
          </a:p>
          <a:p>
            <a:pPr lvl="1"/>
            <a:endParaRPr lang="en-US" dirty="0"/>
          </a:p>
        </p:txBody>
      </p:sp>
      <p:sp>
        <p:nvSpPr>
          <p:cNvPr id="11" name="Content Placeholder 10">
            <a:extLst>
              <a:ext uri="{FF2B5EF4-FFF2-40B4-BE49-F238E27FC236}">
                <a16:creationId xmlns:a16="http://schemas.microsoft.com/office/drawing/2014/main" id="{E7279C81-51EE-4938-8585-3BB299093DD9}"/>
              </a:ext>
            </a:extLst>
          </p:cNvPr>
          <p:cNvSpPr>
            <a:spLocks noGrp="1"/>
          </p:cNvSpPr>
          <p:nvPr>
            <p:ph sz="half" idx="2"/>
          </p:nvPr>
        </p:nvSpPr>
        <p:spPr/>
        <p:txBody>
          <a:bodyPr/>
          <a:lstStyle/>
          <a:p>
            <a:r>
              <a:rPr lang="en-US" dirty="0">
                <a:solidFill>
                  <a:srgbClr val="23456D"/>
                </a:solidFill>
              </a:rPr>
              <a:t>Learning Action Network (LAN) Model</a:t>
            </a:r>
          </a:p>
          <a:p>
            <a:pPr lvl="1"/>
            <a:r>
              <a:rPr lang="en-US" dirty="0">
                <a:solidFill>
                  <a:srgbClr val="23456D"/>
                </a:solidFill>
              </a:rPr>
              <a:t>Quarterly presentations</a:t>
            </a:r>
          </a:p>
          <a:p>
            <a:pPr lvl="1"/>
            <a:r>
              <a:rPr lang="en-US" dirty="0">
                <a:solidFill>
                  <a:srgbClr val="23456D"/>
                </a:solidFill>
              </a:rPr>
              <a:t>Monthly Check-in</a:t>
            </a:r>
          </a:p>
          <a:p>
            <a:endParaRPr lang="en-US" dirty="0"/>
          </a:p>
        </p:txBody>
      </p:sp>
      <p:sp>
        <p:nvSpPr>
          <p:cNvPr id="5" name="Rectangle 3">
            <a:extLst>
              <a:ext uri="{FF2B5EF4-FFF2-40B4-BE49-F238E27FC236}">
                <a16:creationId xmlns:a16="http://schemas.microsoft.com/office/drawing/2014/main" id="{7FB5740F-A56C-43D1-949E-472154F0E29A}"/>
              </a:ext>
            </a:extLst>
          </p:cNvPr>
          <p:cNvSpPr>
            <a:spLocks noChangeArrowheads="1"/>
          </p:cNvSpPr>
          <p:nvPr/>
        </p:nvSpPr>
        <p:spPr bwMode="auto">
          <a:xfrm>
            <a:off x="0" y="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5">
            <a:extLst>
              <a:ext uri="{FF2B5EF4-FFF2-40B4-BE49-F238E27FC236}">
                <a16:creationId xmlns:a16="http://schemas.microsoft.com/office/drawing/2014/main" id="{50C38482-C9C3-47D6-BA26-90C2067460AF}"/>
              </a:ext>
            </a:extLst>
          </p:cNvPr>
          <p:cNvSpPr>
            <a:spLocks noChangeArrowheads="1"/>
          </p:cNvSpPr>
          <p:nvPr/>
        </p:nvSpPr>
        <p:spPr bwMode="auto">
          <a:xfrm>
            <a:off x="0" y="473075"/>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7">
            <a:extLst>
              <a:ext uri="{FF2B5EF4-FFF2-40B4-BE49-F238E27FC236}">
                <a16:creationId xmlns:a16="http://schemas.microsoft.com/office/drawing/2014/main" id="{320B11D9-FB25-430C-8174-B55FA1754BEF}"/>
              </a:ext>
            </a:extLst>
          </p:cNvPr>
          <p:cNvSpPr>
            <a:spLocks noChangeArrowheads="1"/>
          </p:cNvSpPr>
          <p:nvPr/>
        </p:nvSpPr>
        <p:spPr bwMode="auto">
          <a:xfrm>
            <a:off x="0" y="94615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8">
            <a:extLst>
              <a:ext uri="{FF2B5EF4-FFF2-40B4-BE49-F238E27FC236}">
                <a16:creationId xmlns:a16="http://schemas.microsoft.com/office/drawing/2014/main" id="{CCBB3D92-047C-4544-8DDE-FE3685964D6A}"/>
              </a:ext>
            </a:extLst>
          </p:cNvPr>
          <p:cNvSpPr>
            <a:spLocks noChangeArrowheads="1"/>
          </p:cNvSpPr>
          <p:nvPr/>
        </p:nvSpPr>
        <p:spPr bwMode="auto">
          <a:xfrm>
            <a:off x="0" y="823526"/>
            <a:ext cx="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096202"/>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a:extLst>
              <a:ext uri="{FF2B5EF4-FFF2-40B4-BE49-F238E27FC236}">
                <a16:creationId xmlns:a16="http://schemas.microsoft.com/office/drawing/2014/main" id="{84160262-761E-4838-B6B4-F8E455B3C79D}"/>
              </a:ext>
            </a:extLst>
          </p:cNvPr>
          <p:cNvSpPr>
            <a:spLocks noGrp="1"/>
          </p:cNvSpPr>
          <p:nvPr>
            <p:ph type="ctrTitle"/>
          </p:nvPr>
        </p:nvSpPr>
        <p:spPr>
          <a:xfrm>
            <a:off x="2209800" y="2186156"/>
            <a:ext cx="7772400" cy="1470025"/>
          </a:xfrm>
        </p:spPr>
        <p:txBody>
          <a:bodyPr/>
          <a:lstStyle/>
          <a:p>
            <a:pPr eaLnBrk="1" hangingPunct="1"/>
            <a:r>
              <a:rPr lang="en-US" altLang="en-US" sz="8000" dirty="0"/>
              <a:t>Questions?</a:t>
            </a:r>
          </a:p>
        </p:txBody>
      </p:sp>
      <p:pic>
        <p:nvPicPr>
          <p:cNvPr id="4100" name="Picture 6" descr="MP logo color.jpg">
            <a:extLst>
              <a:ext uri="{FF2B5EF4-FFF2-40B4-BE49-F238E27FC236}">
                <a16:creationId xmlns:a16="http://schemas.microsoft.com/office/drawing/2014/main" id="{B236A7CC-635F-4B2E-8344-9FEAD9C2B9E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990600"/>
            <a:ext cx="365760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63C6BC0F-8DC2-4DBC-AB3D-0842587FB784}"/>
              </a:ext>
            </a:extLst>
          </p:cNvPr>
          <p:cNvSpPr txBox="1"/>
          <p:nvPr/>
        </p:nvSpPr>
        <p:spPr>
          <a:xfrm>
            <a:off x="754911" y="4075450"/>
            <a:ext cx="3452409" cy="1015663"/>
          </a:xfrm>
          <a:prstGeom prst="rect">
            <a:avLst/>
          </a:prstGeom>
          <a:noFill/>
        </p:spPr>
        <p:txBody>
          <a:bodyPr wrap="square" rtlCol="0">
            <a:spAutoFit/>
          </a:bodyPr>
          <a:lstStyle/>
          <a:p>
            <a:r>
              <a:rPr lang="en-US" sz="2000" dirty="0"/>
              <a:t>Katelin Conway, MBA, MPH</a:t>
            </a:r>
          </a:p>
          <a:p>
            <a:r>
              <a:rPr lang="en-US" sz="2000" dirty="0"/>
              <a:t>406-422-3169</a:t>
            </a:r>
          </a:p>
          <a:p>
            <a:r>
              <a:rPr lang="en-US" sz="2000" dirty="0"/>
              <a:t>kconway@mpqhf.org</a:t>
            </a:r>
          </a:p>
        </p:txBody>
      </p:sp>
      <p:sp>
        <p:nvSpPr>
          <p:cNvPr id="4" name="TextBox 3">
            <a:extLst>
              <a:ext uri="{FF2B5EF4-FFF2-40B4-BE49-F238E27FC236}">
                <a16:creationId xmlns:a16="http://schemas.microsoft.com/office/drawing/2014/main" id="{0F68DDC6-DDD1-4E35-8293-EB96D320F81E}"/>
              </a:ext>
            </a:extLst>
          </p:cNvPr>
          <p:cNvSpPr txBox="1"/>
          <p:nvPr/>
        </p:nvSpPr>
        <p:spPr>
          <a:xfrm>
            <a:off x="4667691" y="4089261"/>
            <a:ext cx="3590633" cy="1015663"/>
          </a:xfrm>
          <a:prstGeom prst="rect">
            <a:avLst/>
          </a:prstGeom>
          <a:noFill/>
        </p:spPr>
        <p:txBody>
          <a:bodyPr wrap="square" rtlCol="0">
            <a:spAutoFit/>
          </a:bodyPr>
          <a:lstStyle/>
          <a:p>
            <a:r>
              <a:rPr lang="en-US" sz="2000" dirty="0" err="1"/>
              <a:t>Alona</a:t>
            </a:r>
            <a:r>
              <a:rPr lang="en-US" sz="2000" dirty="0"/>
              <a:t> </a:t>
            </a:r>
            <a:r>
              <a:rPr lang="en-US" sz="2000" dirty="0" err="1"/>
              <a:t>Jarmin</a:t>
            </a:r>
            <a:r>
              <a:rPr lang="en-US" sz="2000" dirty="0"/>
              <a:t>, RN, BSN, MSN</a:t>
            </a:r>
          </a:p>
          <a:p>
            <a:r>
              <a:rPr lang="en-US" sz="2000" dirty="0"/>
              <a:t>406-594-0217</a:t>
            </a:r>
          </a:p>
          <a:p>
            <a:r>
              <a:rPr lang="en-US" sz="2000" dirty="0"/>
              <a:t>ajarmin@mpqhf.org</a:t>
            </a:r>
          </a:p>
        </p:txBody>
      </p:sp>
      <p:sp>
        <p:nvSpPr>
          <p:cNvPr id="5" name="TextBox 4">
            <a:extLst>
              <a:ext uri="{FF2B5EF4-FFF2-40B4-BE49-F238E27FC236}">
                <a16:creationId xmlns:a16="http://schemas.microsoft.com/office/drawing/2014/main" id="{0B3E27D1-4909-4475-AFAA-1D0EEFC61AAC}"/>
              </a:ext>
            </a:extLst>
          </p:cNvPr>
          <p:cNvSpPr txBox="1"/>
          <p:nvPr/>
        </p:nvSpPr>
        <p:spPr>
          <a:xfrm>
            <a:off x="8984512" y="4075449"/>
            <a:ext cx="3040911" cy="1015663"/>
          </a:xfrm>
          <a:prstGeom prst="rect">
            <a:avLst/>
          </a:prstGeom>
          <a:noFill/>
        </p:spPr>
        <p:txBody>
          <a:bodyPr wrap="square" rtlCol="0">
            <a:spAutoFit/>
          </a:bodyPr>
          <a:lstStyle/>
          <a:p>
            <a:r>
              <a:rPr lang="en-US" sz="2000" dirty="0"/>
              <a:t>Amanda </a:t>
            </a:r>
            <a:r>
              <a:rPr lang="en-US" sz="2000" dirty="0" err="1"/>
              <a:t>Eby</a:t>
            </a:r>
            <a:endParaRPr lang="en-US" sz="2000" dirty="0"/>
          </a:p>
          <a:p>
            <a:r>
              <a:rPr lang="en-US" sz="2000" dirty="0"/>
              <a:t>406-457-5846</a:t>
            </a:r>
          </a:p>
          <a:p>
            <a:r>
              <a:rPr lang="en-US" sz="2000" dirty="0"/>
              <a:t>aeby@mpqhf.org</a:t>
            </a:r>
          </a:p>
        </p:txBody>
      </p:sp>
      <p:sp>
        <p:nvSpPr>
          <p:cNvPr id="6" name="TextBox 5">
            <a:extLst>
              <a:ext uri="{FF2B5EF4-FFF2-40B4-BE49-F238E27FC236}">
                <a16:creationId xmlns:a16="http://schemas.microsoft.com/office/drawing/2014/main" id="{19AE670C-DAD7-4CCC-BBF1-A877053AA420}"/>
              </a:ext>
            </a:extLst>
          </p:cNvPr>
          <p:cNvSpPr txBox="1"/>
          <p:nvPr/>
        </p:nvSpPr>
        <p:spPr>
          <a:xfrm>
            <a:off x="1254642" y="5730949"/>
            <a:ext cx="9994605" cy="461665"/>
          </a:xfrm>
          <a:prstGeom prst="rect">
            <a:avLst/>
          </a:prstGeom>
          <a:noFill/>
        </p:spPr>
        <p:txBody>
          <a:bodyPr wrap="square" rtlCol="0">
            <a:spAutoFit/>
          </a:bodyPr>
          <a:lstStyle/>
          <a:p>
            <a:pPr algn="ctr"/>
            <a:r>
              <a:rPr lang="en-US" sz="2400" i="1" dirty="0">
                <a:solidFill>
                  <a:srgbClr val="AD9841"/>
                </a:solidFill>
              </a:rPr>
              <a:t>WE ARE HERE TO SUPPORT YOU IN YOUR JOURNEY!</a:t>
            </a:r>
          </a:p>
        </p:txBody>
      </p:sp>
    </p:spTree>
  </p:cSld>
  <p:clrMapOvr>
    <a:masterClrMapping/>
  </p:clrMapOvr>
</p:sld>
</file>

<file path=ppt/theme/theme1.xml><?xml version="1.0" encoding="utf-8"?>
<a:theme xmlns:a="http://schemas.openxmlformats.org/drawingml/2006/main" name="1_Office Theme">
  <a:themeElements>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ppt/theme/themeOverride2.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ppt/theme/themeOverride3.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ppt/theme/themeOverride4.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ppt/theme/themeOverride5.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ppt/theme/themeOverride6.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ppt/theme/themeOverride7.xml><?xml version="1.0" encoding="utf-8"?>
<a:themeOverride xmlns:a="http://schemas.openxmlformats.org/drawingml/2006/main">
  <a:clrScheme name="MPQH 1">
    <a:dk1>
      <a:srgbClr val="17396F"/>
    </a:dk1>
    <a:lt1>
      <a:srgbClr val="17396F"/>
    </a:lt1>
    <a:dk2>
      <a:srgbClr val="17396F"/>
    </a:dk2>
    <a:lt2>
      <a:srgbClr val="897933"/>
    </a:lt2>
    <a:accent1>
      <a:srgbClr val="C0504D"/>
    </a:accent1>
    <a:accent2>
      <a:srgbClr val="632423"/>
    </a:accent2>
    <a:accent3>
      <a:srgbClr val="FFFF00"/>
    </a:accent3>
    <a:accent4>
      <a:srgbClr val="5F497A"/>
    </a:accent4>
    <a:accent5>
      <a:srgbClr val="3690A8"/>
    </a:accent5>
    <a:accent6>
      <a:srgbClr val="F79646"/>
    </a:accent6>
    <a:hlink>
      <a:srgbClr val="953734"/>
    </a:hlink>
    <a:folHlink>
      <a:srgbClr val="5F497A"/>
    </a:folHlink>
  </a:clrScheme>
</a:themeOverride>
</file>

<file path=docProps/app.xml><?xml version="1.0" encoding="utf-8"?>
<Properties xmlns="http://schemas.openxmlformats.org/officeDocument/2006/extended-properties" xmlns:vt="http://schemas.openxmlformats.org/officeDocument/2006/docPropsVTypes">
  <TotalTime>2046</TotalTime>
  <Words>1002</Words>
  <Application>Microsoft Office PowerPoint</Application>
  <PresentationFormat>Widescreen</PresentationFormat>
  <Paragraphs>129</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Arial</vt:lpstr>
      <vt:lpstr>Calibri</vt:lpstr>
      <vt:lpstr>Courier New</vt:lpstr>
      <vt:lpstr>Symbol</vt:lpstr>
      <vt:lpstr>Wingdings</vt:lpstr>
      <vt:lpstr>1_Office Theme</vt:lpstr>
      <vt:lpstr>2_Office Theme</vt:lpstr>
      <vt:lpstr>Heal, Rise, Live…Repeat A Journey to Trauma-Informed Care</vt:lpstr>
      <vt:lpstr>Meet the Team</vt:lpstr>
      <vt:lpstr>Grant Overview</vt:lpstr>
      <vt:lpstr>Workplan</vt:lpstr>
      <vt:lpstr>Outcomes</vt:lpstr>
      <vt:lpstr>Discussion</vt:lpstr>
      <vt:lpstr>Discussion</vt:lpstr>
      <vt:lpstr>Moving Forward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 Rise, Live…Repeat A Journey to Trauma-Informed Care</dc:title>
  <dc:creator>Katelin Conway</dc:creator>
  <cp:lastModifiedBy>Amanda Eby</cp:lastModifiedBy>
  <cp:revision>32</cp:revision>
  <dcterms:created xsi:type="dcterms:W3CDTF">2019-03-25T20:39:42Z</dcterms:created>
  <dcterms:modified xsi:type="dcterms:W3CDTF">2019-03-28T04:40:10Z</dcterms:modified>
</cp:coreProperties>
</file>