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Trauma Informed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93670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887" y="612845"/>
            <a:ext cx="9978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Considerations</a:t>
            </a:r>
          </a:p>
          <a:p>
            <a:endParaRPr lang="en-US" dirty="0"/>
          </a:p>
          <a:p>
            <a:r>
              <a:rPr lang="en-US" dirty="0"/>
              <a:t>•	A broad base of trauma-related knowledge should include the following content: </a:t>
            </a:r>
          </a:p>
          <a:p>
            <a:r>
              <a:rPr lang="en-US" dirty="0"/>
              <a:t>		o	The Adverse Childhood Experiences (ACE) study</a:t>
            </a:r>
          </a:p>
          <a:p>
            <a:r>
              <a:rPr lang="en-US" dirty="0"/>
              <a:t>		o	The prevalence and impact of trauma on individuals by your agency</a:t>
            </a:r>
          </a:p>
          <a:p>
            <a:r>
              <a:rPr lang="en-US" dirty="0"/>
              <a:t>		o	An introduction to the neurobiology of trauma</a:t>
            </a:r>
          </a:p>
          <a:p>
            <a:r>
              <a:rPr lang="en-US" dirty="0"/>
              <a:t>		o	Issues of power, oppression, and micro aggression especially related to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involvement with our organizations and service systems</a:t>
            </a:r>
          </a:p>
          <a:p>
            <a:r>
              <a:rPr lang="en-US" dirty="0"/>
              <a:t>		o	Historical, collective, and intergenerational trauma</a:t>
            </a:r>
          </a:p>
          <a:p>
            <a:r>
              <a:rPr lang="en-US" dirty="0"/>
              <a:t>		o	Principles and implementation of Trauma Informed Care (TIC)</a:t>
            </a:r>
          </a:p>
          <a:p>
            <a:r>
              <a:rPr lang="en-US" dirty="0"/>
              <a:t>		o	The role and benefits of peer support services</a:t>
            </a:r>
          </a:p>
          <a:p>
            <a:r>
              <a:rPr lang="en-US" dirty="0"/>
              <a:t>		o	Trauma in the workforce; secondary trauma</a:t>
            </a:r>
          </a:p>
          <a:p>
            <a:endParaRPr lang="en-US" dirty="0"/>
          </a:p>
          <a:p>
            <a:r>
              <a:rPr lang="en-US" dirty="0"/>
              <a:t>•	Knowledge can be gained through </a:t>
            </a:r>
          </a:p>
          <a:p>
            <a:r>
              <a:rPr lang="en-US" dirty="0"/>
              <a:t>		o	Training (internal or external)</a:t>
            </a:r>
          </a:p>
          <a:p>
            <a:r>
              <a:rPr lang="en-US" dirty="0"/>
              <a:t>		o	Webinars and Videos</a:t>
            </a:r>
          </a:p>
          <a:p>
            <a:r>
              <a:rPr lang="en-US" dirty="0"/>
              <a:t>		o	Books and discussion groups</a:t>
            </a:r>
          </a:p>
        </p:txBody>
      </p:sp>
    </p:spTree>
    <p:extLst>
      <p:ext uri="{BB962C8B-B14F-4D97-AF65-F5344CB8AC3E}">
        <p14:creationId xmlns:p14="http://schemas.microsoft.com/office/powerpoint/2010/main" val="164748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573" y="1842704"/>
            <a:ext cx="10346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All levels of the organization should receive training and education. This includes reception, billing, management, support staff, volunteers, and direct providers.</a:t>
            </a:r>
          </a:p>
          <a:p>
            <a:endParaRPr lang="en-US" dirty="0"/>
          </a:p>
          <a:p>
            <a:r>
              <a:rPr lang="en-US" dirty="0"/>
              <a:t>•	Organizations can build their own internal capacity to provide foundational education and training.</a:t>
            </a:r>
          </a:p>
          <a:p>
            <a:endParaRPr lang="en-US" dirty="0"/>
          </a:p>
          <a:p>
            <a:r>
              <a:rPr lang="en-US" dirty="0"/>
              <a:t>•	Frequency and availability of foundational training and education should reflect the needs of the agency – with the following recommendations: </a:t>
            </a:r>
          </a:p>
          <a:p>
            <a:r>
              <a:rPr lang="en-US" dirty="0"/>
              <a:t>	o	New employees should receive education in core principles of Trauma Informed Care as part of the hiring and onboarding process.</a:t>
            </a:r>
          </a:p>
          <a:p>
            <a:r>
              <a:rPr lang="en-US" dirty="0"/>
              <a:t>	o	Foundational training is updated and offered annually to incorporate the rapidly accumulating information on this topic.</a:t>
            </a:r>
          </a:p>
        </p:txBody>
      </p:sp>
    </p:spTree>
    <p:extLst>
      <p:ext uri="{BB962C8B-B14F-4D97-AF65-F5344CB8AC3E}">
        <p14:creationId xmlns:p14="http://schemas.microsoft.com/office/powerpoint/2010/main" val="65761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513" y="1997839"/>
            <a:ext cx="97900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Purpose</a:t>
            </a:r>
          </a:p>
          <a:p>
            <a:endParaRPr lang="en-US" sz="2800" b="1" dirty="0"/>
          </a:p>
          <a:p>
            <a:r>
              <a:rPr lang="en-US" dirty="0"/>
              <a:t>Trauma Informed Care (TIC) requires a commitment from agency leaders and staff.  Individuals within the organization must believe trauma informed care is needed, appropriate, and possible given the service setting and circumstances.  </a:t>
            </a:r>
          </a:p>
          <a:p>
            <a:endParaRPr lang="en-US" dirty="0"/>
          </a:p>
          <a:p>
            <a:r>
              <a:rPr lang="en-US" dirty="0"/>
              <a:t>Readiness, both in terms of psychological (attitudes, values, and beliefs) and structural factors (skills, knowledge, and infrastructure) is important to consider if TIC is to be embraced and sustained.</a:t>
            </a:r>
          </a:p>
        </p:txBody>
      </p:sp>
    </p:spTree>
    <p:extLst>
      <p:ext uri="{BB962C8B-B14F-4D97-AF65-F5344CB8AC3E}">
        <p14:creationId xmlns:p14="http://schemas.microsoft.com/office/powerpoint/2010/main" val="65833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149" y="1997839"/>
            <a:ext cx="99590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000" b="1" dirty="0"/>
              <a:t>When the organization shows readiness: </a:t>
            </a:r>
          </a:p>
          <a:p>
            <a:endParaRPr lang="en-US" b="1" dirty="0"/>
          </a:p>
          <a:p>
            <a:r>
              <a:rPr lang="en-US" dirty="0"/>
              <a:t>	o	The agency reflects TIC principles in the mission, vision, and strategic plan (or plans to).</a:t>
            </a:r>
          </a:p>
          <a:p>
            <a:endParaRPr lang="en-US" dirty="0"/>
          </a:p>
          <a:p>
            <a:r>
              <a:rPr lang="en-US" dirty="0"/>
              <a:t>	o	The agency has resources available to support trauma informed efforts.</a:t>
            </a:r>
          </a:p>
          <a:p>
            <a:endParaRPr lang="en-US" dirty="0"/>
          </a:p>
          <a:p>
            <a:r>
              <a:rPr lang="en-US" dirty="0"/>
              <a:t>	o	The agency supports continuing education and training. </a:t>
            </a:r>
          </a:p>
          <a:p>
            <a:r>
              <a:rPr lang="en-US" dirty="0"/>
              <a:t>			The workforce has the skills, capacity, and knowledge necessary to practice trauma informed care.</a:t>
            </a:r>
          </a:p>
        </p:txBody>
      </p:sp>
    </p:spTree>
    <p:extLst>
      <p:ext uri="{BB962C8B-B14F-4D97-AF65-F5344CB8AC3E}">
        <p14:creationId xmlns:p14="http://schemas.microsoft.com/office/powerpoint/2010/main" val="143769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383" y="2136339"/>
            <a:ext cx="96707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	</a:t>
            </a:r>
            <a:r>
              <a:rPr lang="en-US" sz="2000" b="1" dirty="0"/>
              <a:t>When the workforce (individuals) shows readiness: </a:t>
            </a:r>
          </a:p>
          <a:p>
            <a:endParaRPr lang="en-US" sz="2000" b="1" dirty="0"/>
          </a:p>
          <a:p>
            <a:r>
              <a:rPr lang="en-US" dirty="0"/>
              <a:t>	o	The staff believe TIC is needed in their agency.</a:t>
            </a:r>
          </a:p>
          <a:p>
            <a:r>
              <a:rPr lang="en-US" dirty="0"/>
              <a:t>	o	The staff believe they, individually, have the capability and capacity to practice TIC.</a:t>
            </a:r>
          </a:p>
          <a:p>
            <a:r>
              <a:rPr lang="en-US" dirty="0"/>
              <a:t>	o	The staff believe the agency will support a culture of TIC.</a:t>
            </a:r>
          </a:p>
          <a:p>
            <a:r>
              <a:rPr lang="en-US" dirty="0"/>
              <a:t>	o	The staff believe TIC will benefit everyone involved with the agency.</a:t>
            </a:r>
          </a:p>
        </p:txBody>
      </p:sp>
    </p:spTree>
    <p:extLst>
      <p:ext uri="{BB962C8B-B14F-4D97-AF65-F5344CB8AC3E}">
        <p14:creationId xmlns:p14="http://schemas.microsoft.com/office/powerpoint/2010/main" val="210036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5183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•	</a:t>
            </a:r>
            <a:r>
              <a:rPr lang="en-US" sz="2000" b="1" dirty="0"/>
              <a:t>Readiness can be created through: </a:t>
            </a:r>
          </a:p>
          <a:p>
            <a:endParaRPr lang="en-US" sz="2000" b="1" dirty="0"/>
          </a:p>
          <a:p>
            <a:r>
              <a:rPr lang="en-US" dirty="0"/>
              <a:t>	o	Education and training.</a:t>
            </a:r>
          </a:p>
          <a:p>
            <a:r>
              <a:rPr lang="en-US" dirty="0"/>
              <a:t>	o	TIC examples.</a:t>
            </a:r>
          </a:p>
          <a:p>
            <a:r>
              <a:rPr lang="en-US" dirty="0"/>
              <a:t>	o	TIC implementation efforts </a:t>
            </a:r>
          </a:p>
          <a:p>
            <a:r>
              <a:rPr lang="en-US" dirty="0"/>
              <a:t>		(e.g. </a:t>
            </a:r>
            <a:r>
              <a:rPr lang="en-US" sz="2000" b="1" dirty="0"/>
              <a:t>seeing TIC in action </a:t>
            </a:r>
            <a:r>
              <a:rPr lang="en-US" dirty="0"/>
              <a:t>can promote the beliefs and structural factors outlined above).</a:t>
            </a:r>
          </a:p>
        </p:txBody>
      </p:sp>
    </p:spTree>
    <p:extLst>
      <p:ext uri="{BB962C8B-B14F-4D97-AF65-F5344CB8AC3E}">
        <p14:creationId xmlns:p14="http://schemas.microsoft.com/office/powerpoint/2010/main" val="408440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18" y="885012"/>
            <a:ext cx="7444408" cy="51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803400"/>
            <a:ext cx="9448800" cy="18288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594112"/>
            <a:ext cx="9611139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 Informed Care (TIC) recognizes that traumatic experiences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terrify, overwhelm, and violate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individual.</a:t>
            </a:r>
          </a:p>
          <a:p>
            <a:pPr>
              <a:lnSpc>
                <a:spcPts val="1500"/>
              </a:lnSpc>
              <a:spcAft>
                <a:spcPts val="15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 Informed Care is a commitment not to repeat these experiences and, in whatever way possible, to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restore a sense of safety, power, and self-worth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500"/>
              </a:lnSpc>
              <a:spcAft>
                <a:spcPts val="15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43" y="678438"/>
            <a:ext cx="8328991" cy="53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043" y="1720840"/>
            <a:ext cx="10843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ROADMAP TO TAUMA INFORMED CARE</a:t>
            </a:r>
          </a:p>
          <a:p>
            <a:endParaRPr lang="en-US" dirty="0"/>
          </a:p>
          <a:p>
            <a:r>
              <a:rPr lang="en-US" dirty="0"/>
              <a:t>Programs, organizations, and systems that make a commitment to implementation will differ in many ways – from the service context, to the motivation for change, to hoped-for outcomes, and resources available. </a:t>
            </a:r>
          </a:p>
          <a:p>
            <a:endParaRPr lang="en-US" dirty="0"/>
          </a:p>
          <a:p>
            <a:r>
              <a:rPr lang="en-US" dirty="0"/>
              <a:t>Nonetheless, the implementation process has common features that we’ve tried to reflect in the Roadmap below. </a:t>
            </a:r>
          </a:p>
          <a:p>
            <a:endParaRPr lang="en-US" dirty="0"/>
          </a:p>
          <a:p>
            <a:r>
              <a:rPr lang="en-US" dirty="0"/>
              <a:t>On the left side of the map in the Foundational Readiness Phase are WHAT YOU NEED TO HAVE to begin the process of implementing trauma informed care. </a:t>
            </a:r>
          </a:p>
          <a:p>
            <a:endParaRPr lang="en-US" dirty="0"/>
          </a:p>
          <a:p>
            <a:r>
              <a:rPr lang="en-US" dirty="0"/>
              <a:t>On the right side of the map in the Implementation Phase are WHAT YOU NEED TO DO to start planning and making changes.</a:t>
            </a:r>
          </a:p>
        </p:txBody>
      </p:sp>
    </p:spTree>
    <p:extLst>
      <p:ext uri="{BB962C8B-B14F-4D97-AF65-F5344CB8AC3E}">
        <p14:creationId xmlns:p14="http://schemas.microsoft.com/office/powerpoint/2010/main" val="6814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30" y="1834757"/>
            <a:ext cx="9312965" cy="41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035" y="2551837"/>
            <a:ext cx="993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Loops in the road reflect the ongoing nature of the work, which is best supported by continuing education and training for all staff and by agency-wide communication to model the transparency, collaboration, and authenticity that are hallmarks of trauma informed care. </a:t>
            </a:r>
          </a:p>
        </p:txBody>
      </p:sp>
    </p:spTree>
    <p:extLst>
      <p:ext uri="{BB962C8B-B14F-4D97-AF65-F5344CB8AC3E}">
        <p14:creationId xmlns:p14="http://schemas.microsoft.com/office/powerpoint/2010/main" val="230318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322" y="1859340"/>
            <a:ext cx="85277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Purpose</a:t>
            </a:r>
          </a:p>
          <a:p>
            <a:endParaRPr lang="en-US" dirty="0"/>
          </a:p>
          <a:p>
            <a:r>
              <a:rPr lang="en-US" dirty="0"/>
              <a:t>Trauma is prevalent among social service recipients and those providing services. This can affect individuals’ ability and willingness to engage with programs either as a service recipient or as part of the workforce. </a:t>
            </a:r>
          </a:p>
          <a:p>
            <a:endParaRPr lang="en-US" dirty="0"/>
          </a:p>
          <a:p>
            <a:r>
              <a:rPr lang="en-US" dirty="0"/>
              <a:t>Further, </a:t>
            </a:r>
            <a:r>
              <a:rPr lang="en-US" b="1" i="1" u="sng" dirty="0"/>
              <a:t>the service setting has often been a source for re-traumatization</a:t>
            </a:r>
            <a:r>
              <a:rPr lang="en-US" dirty="0"/>
              <a:t>. This awareness or trauma sensitivity is an important first step in becoming trauma informed. </a:t>
            </a:r>
          </a:p>
          <a:p>
            <a:endParaRPr lang="en-US" dirty="0"/>
          </a:p>
          <a:p>
            <a:r>
              <a:rPr lang="en-US" dirty="0"/>
              <a:t>Following are considerations about increasing awareness about this issue.</a:t>
            </a:r>
          </a:p>
        </p:txBody>
      </p:sp>
    </p:spTree>
    <p:extLst>
      <p:ext uri="{BB962C8B-B14F-4D97-AF65-F5344CB8AC3E}">
        <p14:creationId xmlns:p14="http://schemas.microsoft.com/office/powerpoint/2010/main" val="97362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461" y="1348988"/>
            <a:ext cx="103764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Considerations</a:t>
            </a:r>
          </a:p>
          <a:p>
            <a:r>
              <a:rPr lang="en-US" dirty="0"/>
              <a:t>•	Understanding that services can be re-traumatizing for both the service recipient and the workforce is central to trauma informed care. </a:t>
            </a:r>
          </a:p>
          <a:p>
            <a:r>
              <a:rPr lang="en-US" dirty="0"/>
              <a:t>		o	Organizations learn to recognize when and how services are activating.</a:t>
            </a:r>
          </a:p>
          <a:p>
            <a:endParaRPr lang="en-US" dirty="0"/>
          </a:p>
          <a:p>
            <a:r>
              <a:rPr lang="en-US" dirty="0"/>
              <a:t>•	Understanding the prevalence of trauma within the population served by your agency builds awareness and is an important component of trauma informed care. </a:t>
            </a:r>
          </a:p>
          <a:p>
            <a:r>
              <a:rPr lang="en-US" dirty="0"/>
              <a:t>		o	Research and literature is widely available describing the prevalence and impact of trauma across most service sectors. This information increases trauma sensitivity, in general and can be found in a number of sources including the popular media.</a:t>
            </a:r>
          </a:p>
          <a:p>
            <a:endParaRPr lang="en-US" dirty="0"/>
          </a:p>
          <a:p>
            <a:r>
              <a:rPr lang="en-US" dirty="0"/>
              <a:t>•	Understanding the prevalence of trauma and work related stress within the workforce is also an important component of trauma informed care. </a:t>
            </a:r>
          </a:p>
          <a:p>
            <a:r>
              <a:rPr lang="en-US" dirty="0"/>
              <a:t>		o	A number of instruments are available to measure work related stress, including: burnout, vicarious trauma, and secondary traumatic stress.</a:t>
            </a:r>
          </a:p>
        </p:txBody>
      </p:sp>
    </p:spTree>
    <p:extLst>
      <p:ext uri="{BB962C8B-B14F-4D97-AF65-F5344CB8AC3E}">
        <p14:creationId xmlns:p14="http://schemas.microsoft.com/office/powerpoint/2010/main" val="341158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651" y="2274838"/>
            <a:ext cx="902473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Purpose</a:t>
            </a:r>
          </a:p>
          <a:p>
            <a:endParaRPr lang="en-US" sz="2800" b="1" dirty="0"/>
          </a:p>
          <a:p>
            <a:r>
              <a:rPr lang="en-US" dirty="0"/>
              <a:t>As part of building awareness, all staff benefit from having fundamental knowledge in trauma informed care. Training involving all staff helps form a common language within an organization and demonstrates a commitment to creating a sensitive, safe, and welcoming environment for service recipients and the workforce.</a:t>
            </a:r>
          </a:p>
        </p:txBody>
      </p:sp>
    </p:spTree>
    <p:extLst>
      <p:ext uri="{BB962C8B-B14F-4D97-AF65-F5344CB8AC3E}">
        <p14:creationId xmlns:p14="http://schemas.microsoft.com/office/powerpoint/2010/main" val="189449054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</TotalTime>
  <Words>399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Vapor Trail</vt:lpstr>
      <vt:lpstr>Trauma Informed Care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 Health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Care</dc:title>
  <dc:creator>Bruised Head, LeeAnn (IHS/BIL)</dc:creator>
  <cp:lastModifiedBy>Amanda Eby</cp:lastModifiedBy>
  <cp:revision>4</cp:revision>
  <dcterms:created xsi:type="dcterms:W3CDTF">2018-10-30T13:32:18Z</dcterms:created>
  <dcterms:modified xsi:type="dcterms:W3CDTF">2019-02-11T20:00:42Z</dcterms:modified>
</cp:coreProperties>
</file>